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49.xml" ContentType="application/vnd.openxmlformats-officedocument.presentationml.slide+xml"/>
  <Override PartName="/ppt/charts/chart7.xml" ContentType="application/vnd.openxmlformats-officedocument.drawingml.chart+xml"/>
  <Default Extension="bin" ContentType="application/vnd.openxmlformats-officedocument.presentationml.printerSettings"/>
  <Override PartName="/ppt/diagrams/colors2.xml" ContentType="application/vnd.openxmlformats-officedocument.drawingml.diagramColors+xml"/>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diagrams/colors6.xml" ContentType="application/vnd.openxmlformats-officedocument.drawingml.diagramColors+xml"/>
  <Override PartName="/ppt/charts/chart11.xml" ContentType="application/vnd.openxmlformats-officedocument.drawingml.chart+xml"/>
  <Override PartName="/ppt/slides/slide3.xml" ContentType="application/vnd.openxmlformats-officedocument.presentationml.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theme/theme1.xml" ContentType="application/vnd.openxmlformats-officedocument.theme+xml"/>
  <Override PartName="/ppt/diagrams/drawing3.xml" ContentType="application/vnd.ms-office.drawingml.diagramDrawing+xml"/>
  <Override PartName="/ppt/slideLayouts/slideLayout10.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diagrams/quickStyle1.xml" ContentType="application/vnd.openxmlformats-officedocument.drawingml.diagramStyl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charts/chart4.xml" ContentType="application/vnd.openxmlformats-officedocument.drawingml.chart+xml"/>
  <Override PartName="/ppt/slides/slide11.xml" ContentType="application/vnd.openxmlformats-officedocument.presentationml.slide+xml"/>
  <Override PartName="/ppt/slides/slide46.xml" ContentType="application/vnd.openxmlformats-officedocument.presentationml.slide+xml"/>
  <Override PartName="/ppt/slideLayouts/slideLayout14.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quickStyle5.xml" ContentType="application/vnd.openxmlformats-officedocument.drawingml.diagramStyle+xml"/>
  <Override PartName="/ppt/slideLayouts/slideLayout9.xml" ContentType="application/vnd.openxmlformats-officedocument.presentationml.slideLayout+xml"/>
  <Override PartName="/ppt/slides/slide34.xml" ContentType="application/vnd.openxmlformats-officedocument.presentationml.slide+xml"/>
  <Override PartName="/ppt/charts/chart8.xml" ContentType="application/vnd.openxmlformats-officedocument.drawingml.chart+xml"/>
  <Override PartName="/ppt/diagrams/colors3.xml" ContentType="application/vnd.openxmlformats-officedocument.drawingml.diagramColors+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slides/slide19.xml" ContentType="application/vnd.openxmlformats-officedocument.presentationml.slide+xml"/>
  <Override PartName="/ppt/slides/slide38.xml" ContentType="application/vnd.openxmlformats-officedocument.presentationml.slide+xml"/>
  <Override PartName="/ppt/charts/chart12.xml" ContentType="application/vnd.openxmlformats-officedocument.drawingml.chart+xml"/>
  <Override PartName="/ppt/slides/slide4.xml" ContentType="application/vnd.openxmlformats-officedocument.presentationml.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charts/chart1.xml" ContentType="application/vnd.openxmlformats-officedocument.drawingml.chart+xml"/>
  <Override PartName="/ppt/theme/theme2.xml" ContentType="application/vnd.openxmlformats-officedocument.theme+xml"/>
  <Override PartName="/ppt/diagrams/drawing4.xml" ContentType="application/vnd.ms-office.drawingml.diagramDrawing+xml"/>
  <Override PartName="/ppt/slideLayouts/slideLayout11.xml" ContentType="application/vnd.openxmlformats-officedocument.presentationml.slideLayout+xml"/>
  <Override PartName="/ppt/diagrams/layout2.xml" ContentType="application/vnd.openxmlformats-officedocument.drawingml.diagramLayout+xml"/>
  <Override PartName="/docProps/core.xml" ContentType="application/vnd.openxmlformats-package.core-properties+xml"/>
  <Override PartName="/ppt/diagrams/data3.xml" ContentType="application/vnd.openxmlformats-officedocument.drawingml.diagramData+xml"/>
  <Override PartName="/ppt/diagrams/quickStyle2.xml" ContentType="application/vnd.openxmlformats-officedocument.drawingml.diagramStyle+xml"/>
  <Default Extension="jpeg" ContentType="image/jpeg"/>
  <Override PartName="/ppt/slides/slide8.xml" ContentType="application/vnd.openxmlformats-officedocument.presentationml.slide+xml"/>
  <Override PartName="/ppt/slides/slide12.xml" ContentType="application/vnd.openxmlformats-officedocument.presentationml.slide+xml"/>
  <Override PartName="/ppt/slideLayouts/slideLayout6.xml" ContentType="application/vnd.openxmlformats-officedocument.presentationml.slideLayout+xml"/>
  <Override PartName="/ppt/slides/slide28.xml" ContentType="application/vnd.openxmlformats-officedocument.presentationml.slide+xml"/>
  <Override PartName="/ppt/charts/chart5.xml" ContentType="application/vnd.openxmlformats-officedocument.drawingml.chart+xml"/>
  <Override PartName="/ppt/slides/slide47.xml" ContentType="application/vnd.openxmlformats-officedocument.presentationml.slide+xml"/>
  <Override PartName="/ppt/slides/slide31.xml" ContentType="application/vnd.openxmlformats-officedocument.presentationml.slide+xml"/>
  <Override PartName="/ppt/slideLayouts/slideLayout15.xml" ContentType="application/vnd.openxmlformats-officedocument.presentationml.slideLayout+xml"/>
  <Override PartName="/ppt/diagrams/layout6.xml" ContentType="application/vnd.openxmlformats-officedocument.drawingml.diagramLayout+xml"/>
  <Override PartName="/ppt/diagrams/quickStyle6.xml" ContentType="application/vnd.openxmlformats-officedocument.drawingml.diagramStyle+xml"/>
  <Default Extension="rels" ContentType="application/vnd.openxmlformats-package.relationships+xml"/>
  <Override PartName="/ppt/slides/slide16.xml" ContentType="application/vnd.openxmlformats-officedocument.presentationml.slide+xml"/>
  <Override PartName="/ppt/slides/slide35.xml" ContentType="application/vnd.openxmlformats-officedocument.presentationml.slide+xml"/>
  <Override PartName="/ppt/diagrams/colors4.xml" ContentType="application/vnd.openxmlformats-officedocument.drawingml.diagramColors+xml"/>
  <Override PartName="/ppt/charts/chart9.xml" ContentType="application/vnd.openxmlformats-officedocument.drawingml.chart+xml"/>
  <Override PartName="/ppt/slides/slide1.xml" ContentType="application/vnd.openxmlformats-officedocument.presentationml.slide+xml"/>
  <Default Extension="xlsx" ContentType="application/vnd.openxmlformats-officedocument.spreadsheetml.sheet"/>
  <Override PartName="/ppt/slides/slide21.xml" ContentType="application/vnd.openxmlformats-officedocument.presentationml.slide+xml"/>
  <Override PartName="/ppt/slides/slide40.xml" ContentType="application/vnd.openxmlformats-officedocument.presentationml.slide+xml"/>
  <Override PartName="/ppt/diagrams/drawing1.xml" ContentType="application/vnd.ms-office.drawingml.diagramDrawing+xml"/>
  <Override PartName="/ppt/slides/slide39.xml" ContentType="application/vnd.openxmlformats-officedocument.presentationml.slide+xml"/>
  <Override PartName="/ppt/charts/chart13.xml" ContentType="application/vnd.openxmlformats-officedocument.drawingml.char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charts/chart2.xml" ContentType="application/vnd.openxmlformats-officedocument.drawingml.chart+xml"/>
  <Override PartName="/ppt/diagrams/drawing5.xml" ContentType="application/vnd.ms-office.drawingml.diagramDrawing+xml"/>
  <Override PartName="/ppt/slideLayouts/slideLayout12.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quickStyle3.xml" ContentType="application/vnd.openxmlformats-officedocument.drawingml.diagramStyle+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diagrams/colors1.xml" ContentType="application/vnd.openxmlformats-officedocument.drawingml.diagramColors+xml"/>
  <Override PartName="/ppt/tableStyles.xml" ContentType="application/vnd.openxmlformats-officedocument.presentationml.tableStyles+xml"/>
  <Override PartName="/ppt/slides/slide48.xml" ContentType="application/vnd.openxmlformats-officedocument.presentationml.slide+xml"/>
  <Override PartName="/ppt/slideLayouts/slideLayout7.xml" ContentType="application/vnd.openxmlformats-officedocument.presentationml.slideLayout+xml"/>
  <Override PartName="/ppt/slides/slide32.xml" ContentType="application/vnd.openxmlformats-officedocument.presentationml.slide+xml"/>
  <Override PartName="/ppt/slides/slide29.xml" ContentType="application/vnd.openxmlformats-officedocument.presentationml.slide+xml"/>
  <Override PartName="/ppt/viewProps.xml" ContentType="application/vnd.openxmlformats-officedocument.presentationml.viewProps+xml"/>
  <Override PartName="/ppt/charts/chart6.xml" ContentType="application/vnd.openxmlformats-officedocument.drawingml.chart+xml"/>
  <Override PartName="/ppt/slideLayouts/slideLayout16.xml" ContentType="application/vnd.openxmlformats-officedocument.presentationml.slideLayout+xml"/>
  <Override PartName="/docProps/app.xml" ContentType="application/vnd.openxmlformats-officedocument.extended-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slides/slide17.xml" ContentType="application/vnd.openxmlformats-officedocument.presentationml.slide+xml"/>
  <Override PartName="/ppt/slides/slide36.xml" ContentType="application/vnd.openxmlformats-officedocument.presentationml.slide+xml"/>
  <Override PartName="/ppt/diagrams/colors5.xml" ContentType="application/vnd.openxmlformats-officedocument.drawingml.diagramColors+xml"/>
  <Override PartName="/ppt/presentation.xml" ContentType="application/vnd.openxmlformats-officedocument.presentationml.presentation.main+xml"/>
  <Override PartName="/ppt/slides/slide2.xml" ContentType="application/vnd.openxmlformats-officedocument.presentationml.slide+xml"/>
  <Override PartName="/ppt/charts/chart10.xml" ContentType="application/vnd.openxmlformats-officedocument.drawingml.chart+xml"/>
  <Override PartName="/ppt/slides/slide22.xml" ContentType="application/vnd.openxmlformats-officedocument.presentationml.slide+xml"/>
  <Override PartName="/ppt/slides/slide41.xml" ContentType="application/vnd.openxmlformats-officedocument.presentationml.slide+xml"/>
  <Override PartName="/ppt/diagrams/drawing2.xml" ContentType="application/vnd.ms-office.drawingml.diagramDrawing+xml"/>
  <Override PartName="/ppt/diagrams/data1.xml" ContentType="application/vnd.openxmlformats-officedocument.drawingml.diagramData+xml"/>
  <Override PartName="/ppt/charts/chart14.xml" ContentType="application/vnd.openxmlformats-officedocument.drawingml.chart+xml"/>
  <Override PartName="/ppt/slides/slide6.xml" ContentType="application/vnd.openxmlformats-officedocument.presentationml.slide+xml"/>
  <Override PartName="/ppt/slideLayouts/slideLayout4.xml" ContentType="application/vnd.openxmlformats-officedocument.presentationml.slideLayout+xml"/>
  <Override PartName="/ppt/slides/slide10.xml" ContentType="application/vnd.openxmlformats-officedocument.presentationml.slide+xml"/>
  <Override PartName="/ppt/slides/slide26.xml" ContentType="application/vnd.openxmlformats-officedocument.presentationml.slide+xml"/>
  <Override PartName="/ppt/slides/slide45.xml" ContentType="application/vnd.openxmlformats-officedocument.presentationml.slide+xml"/>
  <Override PartName="/ppt/charts/chart3.xml" ContentType="application/vnd.openxmlformats-officedocument.drawingml.chart+xml"/>
  <Override PartName="/ppt/diagrams/drawing6.xml" ContentType="application/vnd.ms-office.drawingml.diagramDrawing+xml"/>
  <Override PartName="/ppt/slideLayouts/slideLayout13.xml" ContentType="application/vnd.openxmlformats-officedocument.presentationml.slideLayout+xml"/>
  <Override PartName="/ppt/diagrams/layout4.xml" ContentType="application/vnd.openxmlformats-officedocument.drawingml.diagramLayout+xml"/>
  <Override PartName="/ppt/diagrams/data5.xml" ContentType="application/vnd.openxmlformats-officedocument.drawingml.diagramData+xml"/>
  <Override PartName="/ppt/diagrams/quickStyle4.xml" ContentType="application/vnd.openxmlformats-officedocument.drawingml.diagramStyle+xml"/>
  <Default Extension="png" ContentType="image/png"/>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60" r:id="rId1"/>
  </p:sldMasterIdLst>
  <p:notesMasterIdLst>
    <p:notesMasterId r:id="rId51"/>
  </p:notesMasterIdLst>
  <p:sldIdLst>
    <p:sldId id="256" r:id="rId2"/>
    <p:sldId id="257" r:id="rId3"/>
    <p:sldId id="258" r:id="rId4"/>
    <p:sldId id="259" r:id="rId5"/>
    <p:sldId id="260" r:id="rId6"/>
    <p:sldId id="261" r:id="rId7"/>
    <p:sldId id="262" r:id="rId8"/>
    <p:sldId id="263" r:id="rId9"/>
    <p:sldId id="266" r:id="rId10"/>
    <p:sldId id="267" r:id="rId11"/>
    <p:sldId id="268" r:id="rId12"/>
    <p:sldId id="272" r:id="rId13"/>
    <p:sldId id="273" r:id="rId14"/>
    <p:sldId id="274" r:id="rId15"/>
    <p:sldId id="275" r:id="rId16"/>
    <p:sldId id="271" r:id="rId17"/>
    <p:sldId id="270" r:id="rId18"/>
    <p:sldId id="287" r:id="rId19"/>
    <p:sldId id="264" r:id="rId20"/>
    <p:sldId id="276" r:id="rId21"/>
    <p:sldId id="277" r:id="rId22"/>
    <p:sldId id="288" r:id="rId23"/>
    <p:sldId id="279" r:id="rId24"/>
    <p:sldId id="280" r:id="rId25"/>
    <p:sldId id="281" r:id="rId26"/>
    <p:sldId id="282" r:id="rId27"/>
    <p:sldId id="283" r:id="rId28"/>
    <p:sldId id="284" r:id="rId29"/>
    <p:sldId id="285" r:id="rId30"/>
    <p:sldId id="286" r:id="rId31"/>
    <p:sldId id="289" r:id="rId32"/>
    <p:sldId id="290" r:id="rId33"/>
    <p:sldId id="296" r:id="rId34"/>
    <p:sldId id="299" r:id="rId35"/>
    <p:sldId id="291" r:id="rId36"/>
    <p:sldId id="295" r:id="rId37"/>
    <p:sldId id="293" r:id="rId38"/>
    <p:sldId id="294" r:id="rId39"/>
    <p:sldId id="298" r:id="rId40"/>
    <p:sldId id="300" r:id="rId41"/>
    <p:sldId id="301" r:id="rId42"/>
    <p:sldId id="302" r:id="rId43"/>
    <p:sldId id="303" r:id="rId44"/>
    <p:sldId id="304" r:id="rId45"/>
    <p:sldId id="305" r:id="rId46"/>
    <p:sldId id="306" r:id="rId47"/>
    <p:sldId id="307" r:id="rId48"/>
    <p:sldId id="308" r:id="rId49"/>
    <p:sldId id="309"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loop="1">
    <p:present/>
    <p:sldAll/>
    <p:penClr>
      <a:srgbClr val="FF0000"/>
    </p:penClr>
    <p:extLst>
      <p:ext uri="{EC167BDD-8182-4AB7-AECC-EB403E3ABB37}">
        <p14:laserClr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Lst>
  </p:showPr>
  <p:clrMru>
    <a:srgbClr val="7D7F81"/>
    <a:srgbClr val="89AA68"/>
    <a:srgbClr val="7A8951"/>
    <a:srgbClr val="C9DFAF"/>
    <a:srgbClr val="EDEDED"/>
    <a:srgbClr val="A2BA71"/>
  </p:clrMru>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50" d="100"/>
          <a:sy n="150" d="100"/>
        </p:scale>
        <p:origin x="-1256" y="-6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printerSettings" Target="printerSettings/printerSettings1.bin"/><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Sheet14.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pieChart>
        <c:varyColors val="1"/>
        <c:ser>
          <c:idx val="0"/>
          <c:order val="0"/>
          <c:tx>
            <c:strRef>
              <c:f>Sheet1!$B$1</c:f>
              <c:strCache>
                <c:ptCount val="1"/>
                <c:pt idx="0">
                  <c:v>Series 1</c:v>
                </c:pt>
              </c:strCache>
            </c:strRef>
          </c:tx>
          <c:dLbls>
            <c:dLbl>
              <c:idx val="1"/>
              <c:layout>
                <c:manualLayout>
                  <c:x val="0.0402029932428659"/>
                  <c:y val="0.00515475659882137"/>
                </c:manualLayout>
              </c:layout>
              <c:showCatName val="1"/>
              <c:showPercent val="1"/>
            </c:dLbl>
            <c:dLbl>
              <c:idx val="2"/>
              <c:layout>
                <c:manualLayout>
                  <c:x val="0.0265458340313844"/>
                  <c:y val="0.0341984846233843"/>
                </c:manualLayout>
              </c:layout>
              <c:showCatName val="1"/>
              <c:showPercent val="1"/>
            </c:dLbl>
            <c:dLbl>
              <c:idx val="3"/>
              <c:layout>
                <c:manualLayout>
                  <c:x val="0.0151047076562238"/>
                  <c:y val="0.00723072351805081"/>
                </c:manualLayout>
              </c:layout>
              <c:showCatName val="1"/>
              <c:showPercent val="1"/>
            </c:dLbl>
            <c:dLbl>
              <c:idx val="4"/>
              <c:layout>
                <c:manualLayout>
                  <c:x val="-0.00903836488524041"/>
                  <c:y val="-0.0068939731590155"/>
                </c:manualLayout>
              </c:layout>
              <c:showCatName val="1"/>
              <c:showPercent val="1"/>
            </c:dLbl>
            <c:txPr>
              <a:bodyPr/>
              <a:lstStyle/>
              <a:p>
                <a:pPr>
                  <a:defRPr sz="1600">
                    <a:solidFill>
                      <a:srgbClr val="34373B"/>
                    </a:solidFill>
                    <a:latin typeface="Georgia"/>
                    <a:cs typeface="Georgia"/>
                  </a:defRPr>
                </a:pPr>
                <a:endParaRPr lang="en-US"/>
              </a:p>
            </c:txPr>
            <c:showCatName val="1"/>
            <c:showPercent val="1"/>
            <c:showLeaderLines val="1"/>
            <c:leaderLines>
              <c:spPr>
                <a:ln>
                  <a:solidFill>
                    <a:schemeClr val="bg1">
                      <a:lumMod val="50000"/>
                    </a:schemeClr>
                  </a:solidFill>
                </a:ln>
              </c:spPr>
            </c:leaderLines>
          </c:dLbls>
          <c:cat>
            <c:strRef>
              <c:f>Sheet1!$A$2:$A$7</c:f>
              <c:strCache>
                <c:ptCount val="6"/>
                <c:pt idx="0">
                  <c:v>Hardly ever or special occasions only</c:v>
                </c:pt>
                <c:pt idx="1">
                  <c:v>Less than once a month</c:v>
                </c:pt>
                <c:pt idx="2">
                  <c:v>Once a month</c:v>
                </c:pt>
                <c:pt idx="3">
                  <c:v>Two or three times a month</c:v>
                </c:pt>
                <c:pt idx="4">
                  <c:v>Usually every week</c:v>
                </c:pt>
                <c:pt idx="5">
                  <c:v>More than once a week</c:v>
                </c:pt>
              </c:strCache>
            </c:strRef>
          </c:cat>
          <c:val>
            <c:numRef>
              <c:f>Sheet1!$B$2:$B$7</c:f>
              <c:numCache>
                <c:formatCode>General</c:formatCode>
                <c:ptCount val="6"/>
                <c:pt idx="0">
                  <c:v>7.0</c:v>
                </c:pt>
                <c:pt idx="1">
                  <c:v>3.0</c:v>
                </c:pt>
                <c:pt idx="2">
                  <c:v>1.0</c:v>
                </c:pt>
                <c:pt idx="3">
                  <c:v>6.0</c:v>
                </c:pt>
                <c:pt idx="4">
                  <c:v>20.0</c:v>
                </c:pt>
                <c:pt idx="5">
                  <c:v>2.0</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barChart>
        <c:barDir val="bar"/>
        <c:grouping val="stacked"/>
        <c:ser>
          <c:idx val="0"/>
          <c:order val="0"/>
          <c:tx>
            <c:strRef>
              <c:f>Sheet1!$B$1</c:f>
              <c:strCache>
                <c:ptCount val="1"/>
                <c:pt idx="0">
                  <c:v>Always</c:v>
                </c:pt>
              </c:strCache>
            </c:strRef>
          </c:tx>
          <c:dLbls>
            <c:txPr>
              <a:bodyPr/>
              <a:lstStyle/>
              <a:p>
                <a:pPr>
                  <a:defRPr sz="1200" b="1">
                    <a:solidFill>
                      <a:schemeClr val="bg1"/>
                    </a:solidFill>
                  </a:defRPr>
                </a:pPr>
                <a:endParaRPr lang="en-US"/>
              </a:p>
            </c:txPr>
            <c:showVal val="1"/>
          </c:dLbls>
          <c:cat>
            <c:strRef>
              <c:f>Sheet1!$A$2:$A$6</c:f>
              <c:strCache>
                <c:ptCount val="5"/>
                <c:pt idx="0">
                  <c:v>A sense of fulfillment</c:v>
                </c:pt>
                <c:pt idx="1">
                  <c:v>Joy</c:v>
                </c:pt>
                <c:pt idx="2">
                  <c:v>Boredom</c:v>
                </c:pt>
                <c:pt idx="3">
                  <c:v>Inspiration</c:v>
                </c:pt>
                <c:pt idx="4">
                  <c:v>A sense of God's presence</c:v>
                </c:pt>
              </c:strCache>
            </c:strRef>
          </c:cat>
          <c:val>
            <c:numRef>
              <c:f>Sheet1!$B$2:$B$6</c:f>
              <c:numCache>
                <c:formatCode>0%</c:formatCode>
                <c:ptCount val="5"/>
                <c:pt idx="0" formatCode="0.00%">
                  <c:v>0.32</c:v>
                </c:pt>
                <c:pt idx="1">
                  <c:v>0.3056</c:v>
                </c:pt>
                <c:pt idx="2">
                  <c:v>0.1714</c:v>
                </c:pt>
                <c:pt idx="3">
                  <c:v>0.3333</c:v>
                </c:pt>
                <c:pt idx="4">
                  <c:v>0.4324</c:v>
                </c:pt>
              </c:numCache>
            </c:numRef>
          </c:val>
        </c:ser>
        <c:ser>
          <c:idx val="1"/>
          <c:order val="1"/>
          <c:tx>
            <c:strRef>
              <c:f>Sheet1!$C$1</c:f>
              <c:strCache>
                <c:ptCount val="1"/>
                <c:pt idx="0">
                  <c:v>Usually</c:v>
                </c:pt>
              </c:strCache>
            </c:strRef>
          </c:tx>
          <c:dLbls>
            <c:txPr>
              <a:bodyPr/>
              <a:lstStyle/>
              <a:p>
                <a:pPr>
                  <a:defRPr sz="1200" b="1">
                    <a:solidFill>
                      <a:srgbClr val="FFFFFF"/>
                    </a:solidFill>
                  </a:defRPr>
                </a:pPr>
                <a:endParaRPr lang="en-US"/>
              </a:p>
            </c:txPr>
            <c:showVal val="1"/>
          </c:dLbls>
          <c:cat>
            <c:strRef>
              <c:f>Sheet1!$A$2:$A$6</c:f>
              <c:strCache>
                <c:ptCount val="5"/>
                <c:pt idx="0">
                  <c:v>A sense of fulfillment</c:v>
                </c:pt>
                <c:pt idx="1">
                  <c:v>Joy</c:v>
                </c:pt>
                <c:pt idx="2">
                  <c:v>Boredom</c:v>
                </c:pt>
                <c:pt idx="3">
                  <c:v>Inspiration</c:v>
                </c:pt>
                <c:pt idx="4">
                  <c:v>A sense of God's presence</c:v>
                </c:pt>
              </c:strCache>
            </c:strRef>
          </c:cat>
          <c:val>
            <c:numRef>
              <c:f>Sheet1!$C$2:$C$6</c:f>
              <c:numCache>
                <c:formatCode>0%</c:formatCode>
                <c:ptCount val="5"/>
                <c:pt idx="0">
                  <c:v>0.0882</c:v>
                </c:pt>
                <c:pt idx="1">
                  <c:v>0.0833</c:v>
                </c:pt>
                <c:pt idx="2">
                  <c:v>0.1714</c:v>
                </c:pt>
                <c:pt idx="3">
                  <c:v>0.0278</c:v>
                </c:pt>
                <c:pt idx="4">
                  <c:v>0.2162</c:v>
                </c:pt>
              </c:numCache>
            </c:numRef>
          </c:val>
        </c:ser>
        <c:ser>
          <c:idx val="2"/>
          <c:order val="2"/>
          <c:tx>
            <c:strRef>
              <c:f>Sheet1!$D$1</c:f>
              <c:strCache>
                <c:ptCount val="1"/>
                <c:pt idx="0">
                  <c:v>Sometimes</c:v>
                </c:pt>
              </c:strCache>
            </c:strRef>
          </c:tx>
          <c:dLbls>
            <c:txPr>
              <a:bodyPr/>
              <a:lstStyle/>
              <a:p>
                <a:pPr>
                  <a:defRPr sz="1200" b="1">
                    <a:solidFill>
                      <a:schemeClr val="tx1">
                        <a:lumMod val="50000"/>
                        <a:lumOff val="50000"/>
                      </a:schemeClr>
                    </a:solidFill>
                  </a:defRPr>
                </a:pPr>
                <a:endParaRPr lang="en-US"/>
              </a:p>
            </c:txPr>
            <c:showVal val="1"/>
          </c:dLbls>
          <c:cat>
            <c:strRef>
              <c:f>Sheet1!$A$2:$A$6</c:f>
              <c:strCache>
                <c:ptCount val="5"/>
                <c:pt idx="0">
                  <c:v>A sense of fulfillment</c:v>
                </c:pt>
                <c:pt idx="1">
                  <c:v>Joy</c:v>
                </c:pt>
                <c:pt idx="2">
                  <c:v>Boredom</c:v>
                </c:pt>
                <c:pt idx="3">
                  <c:v>Inspiration</c:v>
                </c:pt>
                <c:pt idx="4">
                  <c:v>A sense of God's presence</c:v>
                </c:pt>
              </c:strCache>
            </c:strRef>
          </c:cat>
          <c:val>
            <c:numRef>
              <c:f>Sheet1!$D$2:$D$6</c:f>
              <c:numCache>
                <c:formatCode>0%</c:formatCode>
                <c:ptCount val="5"/>
                <c:pt idx="0">
                  <c:v>0.3235</c:v>
                </c:pt>
                <c:pt idx="1">
                  <c:v>0.3611</c:v>
                </c:pt>
                <c:pt idx="2">
                  <c:v>0.3714</c:v>
                </c:pt>
                <c:pt idx="3">
                  <c:v>0.3611</c:v>
                </c:pt>
                <c:pt idx="4">
                  <c:v>0.2703</c:v>
                </c:pt>
              </c:numCache>
            </c:numRef>
          </c:val>
        </c:ser>
        <c:ser>
          <c:idx val="3"/>
          <c:order val="3"/>
          <c:tx>
            <c:strRef>
              <c:f>Sheet1!$E$1</c:f>
              <c:strCache>
                <c:ptCount val="1"/>
                <c:pt idx="0">
                  <c:v>Rarely</c:v>
                </c:pt>
              </c:strCache>
            </c:strRef>
          </c:tx>
          <c:dLbls>
            <c:txPr>
              <a:bodyPr/>
              <a:lstStyle/>
              <a:p>
                <a:pPr>
                  <a:defRPr sz="1200" b="1">
                    <a:solidFill>
                      <a:schemeClr val="tx1">
                        <a:lumMod val="50000"/>
                        <a:lumOff val="50000"/>
                      </a:schemeClr>
                    </a:solidFill>
                  </a:defRPr>
                </a:pPr>
                <a:endParaRPr lang="en-US"/>
              </a:p>
            </c:txPr>
            <c:showVal val="1"/>
          </c:dLbls>
          <c:cat>
            <c:strRef>
              <c:f>Sheet1!$A$2:$A$6</c:f>
              <c:strCache>
                <c:ptCount val="5"/>
                <c:pt idx="0">
                  <c:v>A sense of fulfillment</c:v>
                </c:pt>
                <c:pt idx="1">
                  <c:v>Joy</c:v>
                </c:pt>
                <c:pt idx="2">
                  <c:v>Boredom</c:v>
                </c:pt>
                <c:pt idx="3">
                  <c:v>Inspiration</c:v>
                </c:pt>
                <c:pt idx="4">
                  <c:v>A sense of God's presence</c:v>
                </c:pt>
              </c:strCache>
            </c:strRef>
          </c:cat>
          <c:val>
            <c:numRef>
              <c:f>Sheet1!$E$2:$E$6</c:f>
              <c:numCache>
                <c:formatCode>0%</c:formatCode>
                <c:ptCount val="5"/>
                <c:pt idx="0">
                  <c:v>0.2627</c:v>
                </c:pt>
                <c:pt idx="1">
                  <c:v>0.1667</c:v>
                </c:pt>
                <c:pt idx="2">
                  <c:v>0.2857</c:v>
                </c:pt>
                <c:pt idx="3">
                  <c:v>0.2778</c:v>
                </c:pt>
                <c:pt idx="4">
                  <c:v>0.0811</c:v>
                </c:pt>
              </c:numCache>
            </c:numRef>
          </c:val>
        </c:ser>
        <c:dLbls>
          <c:showVal val="1"/>
        </c:dLbls>
        <c:gapWidth val="100"/>
        <c:overlap val="100"/>
        <c:axId val="623621448"/>
        <c:axId val="623618360"/>
      </c:barChart>
      <c:valAx>
        <c:axId val="623618360"/>
        <c:scaling>
          <c:orientation val="minMax"/>
        </c:scaling>
        <c:delete val="1"/>
        <c:axPos val="b"/>
        <c:numFmt formatCode="0.00%" sourceLinked="1"/>
        <c:tickLblPos val="nextTo"/>
        <c:crossAx val="623621448"/>
        <c:crosses val="autoZero"/>
        <c:crossBetween val="between"/>
      </c:valAx>
      <c:catAx>
        <c:axId val="623621448"/>
        <c:scaling>
          <c:orientation val="minMax"/>
        </c:scaling>
        <c:axPos val="l"/>
        <c:tickLblPos val="nextTo"/>
        <c:txPr>
          <a:bodyPr/>
          <a:lstStyle/>
          <a:p>
            <a:pPr>
              <a:defRPr sz="1600">
                <a:solidFill>
                  <a:schemeClr val="tx2">
                    <a:lumMod val="90000"/>
                    <a:lumOff val="10000"/>
                  </a:schemeClr>
                </a:solidFill>
                <a:latin typeface="Georgia"/>
                <a:cs typeface="Georgia"/>
              </a:defRPr>
            </a:pPr>
            <a:endParaRPr lang="en-US"/>
          </a:p>
        </c:txPr>
        <c:crossAx val="623618360"/>
        <c:crosses val="autoZero"/>
        <c:auto val="1"/>
        <c:lblAlgn val="ctr"/>
        <c:lblOffset val="100"/>
      </c:catAx>
    </c:plotArea>
    <c:legend>
      <c:legendPos val="b"/>
      <c:txPr>
        <a:bodyPr/>
        <a:lstStyle/>
        <a:p>
          <a:pPr>
            <a:defRPr sz="1400">
              <a:latin typeface="Georgia"/>
              <a:cs typeface="Georgia"/>
            </a:defRPr>
          </a:pPr>
          <a:endParaRPr lang="en-US"/>
        </a:p>
      </c:txPr>
    </c:legend>
    <c:plotVisOnly val="1"/>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pieChart>
        <c:varyColors val="1"/>
        <c:ser>
          <c:idx val="0"/>
          <c:order val="0"/>
          <c:tx>
            <c:strRef>
              <c:f>Sheet1!$B$1</c:f>
              <c:strCache>
                <c:ptCount val="1"/>
                <c:pt idx="0">
                  <c:v>Series 1</c:v>
                </c:pt>
              </c:strCache>
            </c:strRef>
          </c:tx>
          <c:dLbls>
            <c:dLbl>
              <c:idx val="0"/>
              <c:layout>
                <c:manualLayout>
                  <c:x val="-0.197181828335288"/>
                  <c:y val="0.0180812657851731"/>
                </c:manualLayout>
              </c:layout>
              <c:showCatName val="1"/>
              <c:showPercent val="1"/>
            </c:dLbl>
            <c:dLbl>
              <c:idx val="1"/>
              <c:layout>
                <c:manualLayout>
                  <c:x val="0.169520159714078"/>
                  <c:y val="-0.0125746545832714"/>
                </c:manualLayout>
              </c:layout>
              <c:showCatName val="1"/>
              <c:showPercent val="1"/>
            </c:dLbl>
            <c:dLbl>
              <c:idx val="2"/>
              <c:layout>
                <c:manualLayout>
                  <c:x val="-0.0645660914726085"/>
                  <c:y val="0.0367924528301887"/>
                </c:manualLayout>
              </c:layout>
              <c:showCatName val="1"/>
              <c:showPercent val="1"/>
            </c:dLbl>
            <c:dLbl>
              <c:idx val="3"/>
              <c:layout>
                <c:manualLayout>
                  <c:x val="0.0669581727815938"/>
                  <c:y val="0.0"/>
                </c:manualLayout>
              </c:layout>
              <c:showCatName val="1"/>
              <c:showPercent val="1"/>
            </c:dLbl>
            <c:dLbl>
              <c:idx val="4"/>
              <c:layout>
                <c:manualLayout>
                  <c:x val="-0.127269503546099"/>
                  <c:y val="0.0762578616352201"/>
                </c:manualLayout>
              </c:layout>
              <c:showCatName val="1"/>
              <c:showPercent val="1"/>
            </c:dLbl>
            <c:txPr>
              <a:bodyPr>
                <a:spAutoFit/>
              </a:bodyPr>
              <a:lstStyle/>
              <a:p>
                <a:pPr algn="ctr">
                  <a:defRPr sz="2000" b="0">
                    <a:solidFill>
                      <a:srgbClr val="34373B"/>
                    </a:solidFill>
                    <a:latin typeface="Georgia"/>
                    <a:cs typeface="Georgia"/>
                  </a:defRPr>
                </a:pPr>
                <a:endParaRPr lang="en-US"/>
              </a:p>
            </c:txPr>
            <c:showCatName val="1"/>
            <c:showPercent val="1"/>
            <c:showLeaderLines val="1"/>
            <c:leaderLines>
              <c:spPr>
                <a:ln>
                  <a:solidFill>
                    <a:schemeClr val="bg1">
                      <a:lumMod val="50000"/>
                    </a:schemeClr>
                  </a:solidFill>
                </a:ln>
              </c:spPr>
            </c:leaderLines>
          </c:dLbls>
          <c:cat>
            <c:strRef>
              <c:f>Sheet1!$A$2:$A$5</c:f>
              <c:strCache>
                <c:ptCount val="2"/>
                <c:pt idx="0">
                  <c:v>Disagree</c:v>
                </c:pt>
                <c:pt idx="1">
                  <c:v>Agree</c:v>
                </c:pt>
              </c:strCache>
            </c:strRef>
          </c:cat>
          <c:val>
            <c:numRef>
              <c:f>Sheet1!$B$2:$B$5</c:f>
              <c:numCache>
                <c:formatCode>General</c:formatCode>
                <c:ptCount val="4"/>
                <c:pt idx="0">
                  <c:v>16.0</c:v>
                </c:pt>
                <c:pt idx="1">
                  <c:v>17.0</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pieChart>
        <c:varyColors val="1"/>
        <c:ser>
          <c:idx val="0"/>
          <c:order val="0"/>
          <c:tx>
            <c:strRef>
              <c:f>Sheet1!$B$1</c:f>
              <c:strCache>
                <c:ptCount val="1"/>
                <c:pt idx="0">
                  <c:v>Series 1</c:v>
                </c:pt>
              </c:strCache>
            </c:strRef>
          </c:tx>
          <c:dLbls>
            <c:dLbl>
              <c:idx val="0"/>
              <c:layout>
                <c:manualLayout>
                  <c:x val="-0.197181828335288"/>
                  <c:y val="0.0180812657851731"/>
                </c:manualLayout>
              </c:layout>
              <c:showCatName val="1"/>
              <c:showPercent val="1"/>
            </c:dLbl>
            <c:dLbl>
              <c:idx val="1"/>
              <c:layout>
                <c:manualLayout>
                  <c:x val="0.169520159714078"/>
                  <c:y val="-0.0125746545832714"/>
                </c:manualLayout>
              </c:layout>
              <c:showCatName val="1"/>
              <c:showPercent val="1"/>
            </c:dLbl>
            <c:dLbl>
              <c:idx val="2"/>
              <c:layout>
                <c:manualLayout>
                  <c:x val="-0.0645660914726085"/>
                  <c:y val="0.0367924528301887"/>
                </c:manualLayout>
              </c:layout>
              <c:showCatName val="1"/>
              <c:showPercent val="1"/>
            </c:dLbl>
            <c:dLbl>
              <c:idx val="3"/>
              <c:layout>
                <c:manualLayout>
                  <c:x val="0.0669581727815938"/>
                  <c:y val="0.0"/>
                </c:manualLayout>
              </c:layout>
              <c:showCatName val="1"/>
              <c:showPercent val="1"/>
            </c:dLbl>
            <c:dLbl>
              <c:idx val="4"/>
              <c:layout>
                <c:manualLayout>
                  <c:x val="-0.127269503546099"/>
                  <c:y val="0.0762578616352201"/>
                </c:manualLayout>
              </c:layout>
              <c:showCatName val="1"/>
              <c:showPercent val="1"/>
            </c:dLbl>
            <c:txPr>
              <a:bodyPr>
                <a:spAutoFit/>
              </a:bodyPr>
              <a:lstStyle/>
              <a:p>
                <a:pPr algn="ctr">
                  <a:defRPr sz="2000" b="0">
                    <a:solidFill>
                      <a:srgbClr val="34373B"/>
                    </a:solidFill>
                    <a:latin typeface="Georgia"/>
                    <a:cs typeface="Georgia"/>
                  </a:defRPr>
                </a:pPr>
                <a:endParaRPr lang="en-US"/>
              </a:p>
            </c:txPr>
            <c:showCatName val="1"/>
            <c:showPercent val="1"/>
            <c:showLeaderLines val="1"/>
            <c:leaderLines>
              <c:spPr>
                <a:ln>
                  <a:solidFill>
                    <a:schemeClr val="bg1">
                      <a:lumMod val="50000"/>
                    </a:schemeClr>
                  </a:solidFill>
                </a:ln>
              </c:spPr>
            </c:leaderLines>
          </c:dLbls>
          <c:cat>
            <c:strRef>
              <c:f>Sheet1!$A$2:$A$3</c:f>
              <c:strCache>
                <c:ptCount val="2"/>
                <c:pt idx="0">
                  <c:v>No</c:v>
                </c:pt>
                <c:pt idx="1">
                  <c:v>Yes</c:v>
                </c:pt>
              </c:strCache>
            </c:strRef>
          </c:cat>
          <c:val>
            <c:numRef>
              <c:f>Sheet1!$B$2:$B$3</c:f>
              <c:numCache>
                <c:formatCode>General</c:formatCode>
                <c:ptCount val="2"/>
                <c:pt idx="0">
                  <c:v>23.0</c:v>
                </c:pt>
                <c:pt idx="1">
                  <c:v>17.0</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pieChart>
        <c:varyColors val="1"/>
        <c:ser>
          <c:idx val="0"/>
          <c:order val="0"/>
          <c:tx>
            <c:strRef>
              <c:f>Sheet1!$B$1</c:f>
              <c:strCache>
                <c:ptCount val="1"/>
                <c:pt idx="0">
                  <c:v>Series 1</c:v>
                </c:pt>
              </c:strCache>
            </c:strRef>
          </c:tx>
          <c:dLbls>
            <c:dLbl>
              <c:idx val="0"/>
              <c:layout>
                <c:manualLayout>
                  <c:x val="0.0386337745015915"/>
                  <c:y val="0.0589617689298272"/>
                </c:manualLayout>
              </c:layout>
              <c:showCatName val="1"/>
              <c:showPercent val="1"/>
            </c:dLbl>
            <c:dLbl>
              <c:idx val="1"/>
              <c:layout>
                <c:manualLayout>
                  <c:x val="0.169520159714078"/>
                  <c:y val="-0.0125746545832714"/>
                </c:manualLayout>
              </c:layout>
              <c:showCatName val="1"/>
              <c:showPercent val="1"/>
            </c:dLbl>
            <c:dLbl>
              <c:idx val="2"/>
              <c:layout>
                <c:manualLayout>
                  <c:x val="-0.0450625453733176"/>
                  <c:y val="-0.122641509433962"/>
                </c:manualLayout>
              </c:layout>
              <c:showCatName val="1"/>
              <c:showPercent val="1"/>
            </c:dLbl>
            <c:dLbl>
              <c:idx val="3"/>
              <c:layout>
                <c:manualLayout>
                  <c:x val="-0.0199212598425197"/>
                  <c:y val="0.0"/>
                </c:manualLayout>
              </c:layout>
              <c:showCatName val="1"/>
              <c:showPercent val="1"/>
            </c:dLbl>
            <c:dLbl>
              <c:idx val="4"/>
              <c:layout>
                <c:manualLayout>
                  <c:x val="-0.127269503546099"/>
                  <c:y val="0.0762578616352201"/>
                </c:manualLayout>
              </c:layout>
              <c:showCatName val="1"/>
              <c:showPercent val="1"/>
            </c:dLbl>
            <c:txPr>
              <a:bodyPr>
                <a:spAutoFit/>
              </a:bodyPr>
              <a:lstStyle/>
              <a:p>
                <a:pPr algn="ctr">
                  <a:defRPr sz="1800" b="0">
                    <a:solidFill>
                      <a:srgbClr val="34373B"/>
                    </a:solidFill>
                    <a:latin typeface="Georgia"/>
                    <a:cs typeface="Georgia"/>
                  </a:defRPr>
                </a:pPr>
                <a:endParaRPr lang="en-US"/>
              </a:p>
            </c:txPr>
            <c:showCatName val="1"/>
            <c:showPercent val="1"/>
            <c:showLeaderLines val="1"/>
            <c:leaderLines>
              <c:spPr>
                <a:ln>
                  <a:solidFill>
                    <a:schemeClr val="bg1">
                      <a:lumMod val="50000"/>
                    </a:schemeClr>
                  </a:solidFill>
                </a:ln>
              </c:spPr>
            </c:leaderLines>
          </c:dLbls>
          <c:cat>
            <c:strRef>
              <c:f>Sheet1!$A$2:$A$6</c:f>
              <c:strCache>
                <c:ptCount val="5"/>
                <c:pt idx="0">
                  <c:v>A great extent</c:v>
                </c:pt>
                <c:pt idx="1">
                  <c:v>Some extent</c:v>
                </c:pt>
                <c:pt idx="2">
                  <c:v>A small extent</c:v>
                </c:pt>
                <c:pt idx="3">
                  <c:v>Not at all</c:v>
                </c:pt>
                <c:pt idx="4">
                  <c:v>Don't know</c:v>
                </c:pt>
              </c:strCache>
            </c:strRef>
          </c:cat>
          <c:val>
            <c:numRef>
              <c:f>Sheet1!$B$2:$B$6</c:f>
              <c:numCache>
                <c:formatCode>General</c:formatCode>
                <c:ptCount val="5"/>
                <c:pt idx="0">
                  <c:v>10.0</c:v>
                </c:pt>
                <c:pt idx="1">
                  <c:v>3.0</c:v>
                </c:pt>
                <c:pt idx="2">
                  <c:v>8.0</c:v>
                </c:pt>
                <c:pt idx="3">
                  <c:v>5.0</c:v>
                </c:pt>
                <c:pt idx="4">
                  <c:v>10.0</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barChart>
        <c:barDir val="bar"/>
        <c:grouping val="clustered"/>
        <c:ser>
          <c:idx val="0"/>
          <c:order val="0"/>
          <c:tx>
            <c:strRef>
              <c:f>Sheet1!$B$1</c:f>
              <c:strCache>
                <c:ptCount val="1"/>
                <c:pt idx="0">
                  <c:v>Series 1</c:v>
                </c:pt>
              </c:strCache>
            </c:strRef>
          </c:tx>
          <c:dLbls>
            <c:dLbl>
              <c:idx val="0"/>
              <c:layout>
                <c:manualLayout>
                  <c:x val="-0.061441424389259"/>
                  <c:y val="0.00528215223097113"/>
                </c:manualLayout>
              </c:layout>
              <c:showVal val="1"/>
            </c:dLbl>
            <c:dLbl>
              <c:idx val="1"/>
              <c:layout>
                <c:manualLayout>
                  <c:x val="-0.0619286291136686"/>
                  <c:y val="0.00611742976572373"/>
                </c:manualLayout>
              </c:layout>
              <c:showVal val="1"/>
            </c:dLbl>
            <c:dLbl>
              <c:idx val="2"/>
              <c:layout>
                <c:manualLayout>
                  <c:x val="-0.0683854482132041"/>
                  <c:y val="0.00814984932439006"/>
                </c:manualLayout>
              </c:layout>
              <c:showVal val="1"/>
            </c:dLbl>
            <c:dLbl>
              <c:idx val="3"/>
              <c:layout>
                <c:manualLayout>
                  <c:x val="-0.0661229305471431"/>
                  <c:y val="0.00716559735588607"/>
                </c:manualLayout>
              </c:layout>
              <c:showVal val="1"/>
            </c:dLbl>
            <c:dLbl>
              <c:idx val="4"/>
              <c:layout>
                <c:manualLayout>
                  <c:x val="-0.0445498940036342"/>
                  <c:y val="-0.00593856323515117"/>
                </c:manualLayout>
              </c:layout>
              <c:showVal val="1"/>
            </c:dLbl>
            <c:txPr>
              <a:bodyPr/>
              <a:lstStyle/>
              <a:p>
                <a:pPr>
                  <a:defRPr sz="1200" b="1">
                    <a:solidFill>
                      <a:srgbClr val="FFFFFF"/>
                    </a:solidFill>
                  </a:defRPr>
                </a:pPr>
                <a:endParaRPr lang="en-US"/>
              </a:p>
            </c:txPr>
            <c:showVal val="1"/>
          </c:dLbls>
          <c:cat>
            <c:strRef>
              <c:f>Sheet1!$A$2:$A$6</c:f>
              <c:strCache>
                <c:ptCount val="5"/>
                <c:pt idx="0">
                  <c:v>Our future is very unclear or doubtful</c:v>
                </c:pt>
                <c:pt idx="1">
                  <c:v>We need to rethink where we are heading</c:v>
                </c:pt>
                <c:pt idx="2">
                  <c:v>We are currently headed in the right direction</c:v>
                </c:pt>
                <c:pt idx="3">
                  <c:v>We are currently headed in the wrong direction</c:v>
                </c:pt>
                <c:pt idx="4">
                  <c:v>We need to get back to the way we did things in the past</c:v>
                </c:pt>
              </c:strCache>
            </c:strRef>
          </c:cat>
          <c:val>
            <c:numRef>
              <c:f>Sheet1!$B$2:$B$6</c:f>
              <c:numCache>
                <c:formatCode>0%</c:formatCode>
                <c:ptCount val="5"/>
                <c:pt idx="0">
                  <c:v>0.2</c:v>
                </c:pt>
                <c:pt idx="1">
                  <c:v>0.41</c:v>
                </c:pt>
                <c:pt idx="2">
                  <c:v>0.17</c:v>
                </c:pt>
                <c:pt idx="3">
                  <c:v>0.13</c:v>
                </c:pt>
                <c:pt idx="4">
                  <c:v>0.09</c:v>
                </c:pt>
              </c:numCache>
            </c:numRef>
          </c:val>
        </c:ser>
        <c:dLbls>
          <c:showVal val="1"/>
        </c:dLbls>
        <c:gapWidth val="100"/>
        <c:axId val="759508872"/>
        <c:axId val="759727720"/>
      </c:barChart>
      <c:valAx>
        <c:axId val="759727720"/>
        <c:scaling>
          <c:orientation val="minMax"/>
        </c:scaling>
        <c:delete val="1"/>
        <c:axPos val="b"/>
        <c:numFmt formatCode="0%" sourceLinked="1"/>
        <c:tickLblPos val="nextTo"/>
        <c:crossAx val="759508872"/>
        <c:crosses val="autoZero"/>
        <c:crossBetween val="between"/>
      </c:valAx>
      <c:catAx>
        <c:axId val="759508872"/>
        <c:scaling>
          <c:orientation val="minMax"/>
        </c:scaling>
        <c:axPos val="l"/>
        <c:tickLblPos val="nextTo"/>
        <c:txPr>
          <a:bodyPr/>
          <a:lstStyle/>
          <a:p>
            <a:pPr algn="r">
              <a:defRPr sz="1600">
                <a:latin typeface="Georgia"/>
                <a:cs typeface="Georgia"/>
              </a:defRPr>
            </a:pPr>
            <a:endParaRPr lang="en-US"/>
          </a:p>
        </c:txPr>
        <c:crossAx val="759727720"/>
        <c:crosses val="autoZero"/>
        <c:auto val="1"/>
        <c:lblAlgn val="ctr"/>
        <c:lblOffset val="100"/>
      </c:catAx>
    </c:plotArea>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pieChart>
        <c:varyColors val="1"/>
        <c:ser>
          <c:idx val="0"/>
          <c:order val="0"/>
          <c:tx>
            <c:strRef>
              <c:f>Sheet1!$B$1</c:f>
              <c:strCache>
                <c:ptCount val="1"/>
                <c:pt idx="0">
                  <c:v>Series 1</c:v>
                </c:pt>
              </c:strCache>
            </c:strRef>
          </c:tx>
          <c:dLbls>
            <c:dLbl>
              <c:idx val="0"/>
              <c:layout>
                <c:manualLayout>
                  <c:x val="-0.214057351873569"/>
                  <c:y val="0.000786163522012578"/>
                </c:manualLayout>
              </c:layout>
              <c:showCatName val="1"/>
              <c:showPercent val="1"/>
            </c:dLbl>
            <c:dLbl>
              <c:idx val="1"/>
              <c:layout>
                <c:manualLayout>
                  <c:x val="-0.448507985703915"/>
                  <c:y val="0.641509433962264"/>
                </c:manualLayout>
              </c:layout>
              <c:showCatName val="1"/>
              <c:showPercent val="1"/>
            </c:dLbl>
            <c:dLbl>
              <c:idx val="2"/>
              <c:layout>
                <c:manualLayout>
                  <c:x val="0.0741739263974982"/>
                  <c:y val="0.00291908086960828"/>
                </c:manualLayout>
              </c:layout>
              <c:showCatName val="1"/>
              <c:showPercent val="1"/>
            </c:dLbl>
            <c:dLbl>
              <c:idx val="3"/>
              <c:layout>
                <c:manualLayout>
                  <c:x val="0.149856480705869"/>
                  <c:y val="0.155029465656416"/>
                </c:manualLayout>
              </c:layout>
              <c:showCatName val="1"/>
              <c:showPercent val="1"/>
            </c:dLbl>
            <c:dLbl>
              <c:idx val="4"/>
              <c:layout>
                <c:manualLayout>
                  <c:x val="-0.600147428379963"/>
                  <c:y val="0.779269548853563"/>
                </c:manualLayout>
              </c:layout>
              <c:showCatName val="1"/>
              <c:showPercent val="1"/>
            </c:dLbl>
            <c:txPr>
              <a:bodyPr/>
              <a:lstStyle/>
              <a:p>
                <a:pPr algn="ctr">
                  <a:defRPr sz="1600">
                    <a:solidFill>
                      <a:srgbClr val="34373B"/>
                    </a:solidFill>
                    <a:latin typeface="Georgia"/>
                    <a:cs typeface="Georgia"/>
                  </a:defRPr>
                </a:pPr>
                <a:endParaRPr lang="en-US"/>
              </a:p>
            </c:txPr>
            <c:showCatName val="1"/>
            <c:showPercent val="1"/>
            <c:showLeaderLines val="1"/>
            <c:leaderLines>
              <c:spPr>
                <a:ln>
                  <a:solidFill>
                    <a:schemeClr val="bg1">
                      <a:lumMod val="50000"/>
                    </a:schemeClr>
                  </a:solidFill>
                </a:ln>
              </c:spPr>
            </c:leaderLines>
          </c:dLbls>
          <c:cat>
            <c:strRef>
              <c:f>Sheet1!$A$2:$A$7</c:f>
              <c:strCache>
                <c:ptCount val="6"/>
                <c:pt idx="0">
                  <c:v>Less than one year</c:v>
                </c:pt>
                <c:pt idx="1">
                  <c:v>1-2 years</c:v>
                </c:pt>
                <c:pt idx="2">
                  <c:v>3-5 years</c:v>
                </c:pt>
                <c:pt idx="3">
                  <c:v>6-10 years</c:v>
                </c:pt>
                <c:pt idx="4">
                  <c:v>11-20 years</c:v>
                </c:pt>
                <c:pt idx="5">
                  <c:v>More than 20 years</c:v>
                </c:pt>
              </c:strCache>
            </c:strRef>
          </c:cat>
          <c:val>
            <c:numRef>
              <c:f>Sheet1!$B$2:$B$7</c:f>
              <c:numCache>
                <c:formatCode>General</c:formatCode>
                <c:ptCount val="6"/>
                <c:pt idx="0">
                  <c:v>1.0</c:v>
                </c:pt>
                <c:pt idx="1">
                  <c:v>0.0</c:v>
                </c:pt>
                <c:pt idx="2">
                  <c:v>2.0</c:v>
                </c:pt>
                <c:pt idx="3">
                  <c:v>1.0</c:v>
                </c:pt>
                <c:pt idx="4">
                  <c:v>0.0</c:v>
                </c:pt>
                <c:pt idx="5">
                  <c:v>36.0</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pieChart>
        <c:varyColors val="1"/>
        <c:ser>
          <c:idx val="0"/>
          <c:order val="0"/>
          <c:tx>
            <c:strRef>
              <c:f>Sheet1!$B$1</c:f>
              <c:strCache>
                <c:ptCount val="1"/>
                <c:pt idx="0">
                  <c:v>Series 1</c:v>
                </c:pt>
              </c:strCache>
            </c:strRef>
          </c:tx>
          <c:dLbls>
            <c:dLbl>
              <c:idx val="0"/>
              <c:layout>
                <c:manualLayout>
                  <c:x val="0.125226726978277"/>
                  <c:y val="0.000905797101449275"/>
                </c:manualLayout>
              </c:layout>
              <c:spPr>
                <a:ln>
                  <a:noFill/>
                </a:ln>
              </c:spPr>
              <c:txPr>
                <a:bodyPr>
                  <a:spAutoFit/>
                </a:bodyPr>
                <a:lstStyle/>
                <a:p>
                  <a:pPr algn="ctr">
                    <a:defRPr sz="1600" b="0">
                      <a:solidFill>
                        <a:schemeClr val="tx2">
                          <a:lumMod val="90000"/>
                          <a:lumOff val="10000"/>
                        </a:schemeClr>
                      </a:solidFill>
                      <a:latin typeface="Georgia"/>
                      <a:cs typeface="Georgia"/>
                    </a:defRPr>
                  </a:pPr>
                  <a:endParaRPr lang="en-US"/>
                </a:p>
              </c:txPr>
              <c:showCatName val="1"/>
              <c:showPercent val="1"/>
            </c:dLbl>
            <c:dLbl>
              <c:idx val="1"/>
              <c:layout>
                <c:manualLayout>
                  <c:x val="-0.471631345283967"/>
                  <c:y val="0.652173913043478"/>
                </c:manualLayout>
              </c:layout>
              <c:showCatName val="1"/>
              <c:showPercent val="1"/>
            </c:dLbl>
            <c:dLbl>
              <c:idx val="2"/>
              <c:layout>
                <c:manualLayout>
                  <c:x val="-0.0242583905735187"/>
                  <c:y val="-0.306521739130435"/>
                </c:manualLayout>
              </c:layout>
              <c:showCatName val="1"/>
              <c:showPercent val="1"/>
            </c:dLbl>
            <c:txPr>
              <a:bodyPr>
                <a:spAutoFit/>
              </a:bodyPr>
              <a:lstStyle/>
              <a:p>
                <a:pPr algn="ctr">
                  <a:defRPr sz="1600" b="0">
                    <a:solidFill>
                      <a:schemeClr val="tx2">
                        <a:lumMod val="90000"/>
                        <a:lumOff val="10000"/>
                      </a:schemeClr>
                    </a:solidFill>
                    <a:latin typeface="Georgia"/>
                    <a:cs typeface="Georgia"/>
                  </a:defRPr>
                </a:pPr>
                <a:endParaRPr lang="en-US"/>
              </a:p>
            </c:txPr>
            <c:showCatName val="1"/>
            <c:showPercent val="1"/>
            <c:showLeaderLines val="1"/>
            <c:leaderLines>
              <c:spPr>
                <a:ln>
                  <a:solidFill>
                    <a:schemeClr val="bg1">
                      <a:lumMod val="50000"/>
                    </a:schemeClr>
                  </a:solidFill>
                </a:ln>
              </c:spPr>
            </c:leaderLines>
          </c:dLbls>
          <c:cat>
            <c:strRef>
              <c:f>Sheet1!$A$2:$A$4</c:f>
              <c:strCache>
                <c:ptCount val="3"/>
                <c:pt idx="0">
                  <c:v>No but I participate regularly there</c:v>
                </c:pt>
                <c:pt idx="1">
                  <c:v>No</c:v>
                </c:pt>
                <c:pt idx="2">
                  <c:v>Yes</c:v>
                </c:pt>
              </c:strCache>
            </c:strRef>
          </c:cat>
          <c:val>
            <c:numRef>
              <c:f>Sheet1!$B$2:$B$4</c:f>
              <c:numCache>
                <c:formatCode>General</c:formatCode>
                <c:ptCount val="3"/>
                <c:pt idx="0">
                  <c:v>1.0</c:v>
                </c:pt>
                <c:pt idx="1">
                  <c:v>0.0</c:v>
                </c:pt>
                <c:pt idx="2">
                  <c:v>34.0</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pieChart>
        <c:varyColors val="1"/>
        <c:ser>
          <c:idx val="0"/>
          <c:order val="0"/>
          <c:tx>
            <c:strRef>
              <c:f>Sheet1!$B$1</c:f>
              <c:strCache>
                <c:ptCount val="1"/>
                <c:pt idx="0">
                  <c:v>Series 1</c:v>
                </c:pt>
              </c:strCache>
            </c:strRef>
          </c:tx>
          <c:dLbls>
            <c:dLbl>
              <c:idx val="0"/>
              <c:layout>
                <c:manualLayout>
                  <c:x val="0.104236681186128"/>
                  <c:y val="0.00235849056603774"/>
                </c:manualLayout>
              </c:layout>
              <c:showCatName val="1"/>
              <c:showPercent val="1"/>
            </c:dLbl>
            <c:dLbl>
              <c:idx val="1"/>
              <c:layout>
                <c:manualLayout>
                  <c:x val="0.0152648405651421"/>
                  <c:y val="0.0994703610161938"/>
                </c:manualLayout>
              </c:layout>
              <c:showCatName val="1"/>
              <c:showPercent val="1"/>
            </c:dLbl>
            <c:dLbl>
              <c:idx val="2"/>
              <c:layout>
                <c:manualLayout>
                  <c:x val="-0.140807016809069"/>
                  <c:y val="-0.00723270440251572"/>
                </c:manualLayout>
              </c:layout>
              <c:showCatName val="1"/>
              <c:showPercent val="1"/>
            </c:dLbl>
            <c:dLbl>
              <c:idx val="3"/>
              <c:layout>
                <c:manualLayout>
                  <c:x val="-0.0216940302674932"/>
                  <c:y val="0.0459404248997177"/>
                </c:manualLayout>
              </c:layout>
              <c:showCatName val="1"/>
              <c:showPercent val="1"/>
            </c:dLbl>
            <c:txPr>
              <a:bodyPr>
                <a:spAutoFit/>
              </a:bodyPr>
              <a:lstStyle/>
              <a:p>
                <a:pPr algn="ctr">
                  <a:defRPr sz="1600" b="0">
                    <a:solidFill>
                      <a:srgbClr val="34373B"/>
                    </a:solidFill>
                    <a:latin typeface="Georgia"/>
                    <a:cs typeface="Georgia"/>
                  </a:defRPr>
                </a:pPr>
                <a:endParaRPr lang="en-US"/>
              </a:p>
            </c:txPr>
            <c:showCatName val="1"/>
            <c:showPercent val="1"/>
            <c:showLeaderLines val="1"/>
            <c:leaderLines>
              <c:spPr>
                <a:ln>
                  <a:solidFill>
                    <a:schemeClr val="bg1">
                      <a:lumMod val="50000"/>
                    </a:schemeClr>
                  </a:solidFill>
                </a:ln>
              </c:spPr>
            </c:leaderLines>
          </c:dLbls>
          <c:cat>
            <c:strRef>
              <c:f>Sheet1!$A$2:$A$5</c:f>
              <c:strCache>
                <c:ptCount val="4"/>
                <c:pt idx="0">
                  <c:v>Not at all</c:v>
                </c:pt>
                <c:pt idx="1">
                  <c:v>A small extent</c:v>
                </c:pt>
                <c:pt idx="2">
                  <c:v>Some extent</c:v>
                </c:pt>
                <c:pt idx="3">
                  <c:v>A great extent </c:v>
                </c:pt>
              </c:strCache>
            </c:strRef>
          </c:cat>
          <c:val>
            <c:numRef>
              <c:f>Sheet1!$B$2:$B$5</c:f>
              <c:numCache>
                <c:formatCode>General</c:formatCode>
                <c:ptCount val="4"/>
                <c:pt idx="0">
                  <c:v>4.0</c:v>
                </c:pt>
                <c:pt idx="1">
                  <c:v>11.0</c:v>
                </c:pt>
                <c:pt idx="2">
                  <c:v>10.0</c:v>
                </c:pt>
                <c:pt idx="3">
                  <c:v>14.0</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pieChart>
        <c:varyColors val="1"/>
        <c:ser>
          <c:idx val="0"/>
          <c:order val="0"/>
          <c:tx>
            <c:strRef>
              <c:f>Sheet1!$B$1</c:f>
              <c:strCache>
                <c:ptCount val="1"/>
                <c:pt idx="0">
                  <c:v>Series 1</c:v>
                </c:pt>
              </c:strCache>
            </c:strRef>
          </c:tx>
          <c:dLbls>
            <c:dLbl>
              <c:idx val="0"/>
              <c:layout>
                <c:manualLayout>
                  <c:x val="0.104236681186128"/>
                  <c:y val="0.00235849056603774"/>
                </c:manualLayout>
              </c:layout>
              <c:showCatName val="1"/>
              <c:showPercent val="1"/>
            </c:dLbl>
            <c:dLbl>
              <c:idx val="1"/>
              <c:layout>
                <c:manualLayout>
                  <c:x val="0.0152648405651421"/>
                  <c:y val="0.0994703610161938"/>
                </c:manualLayout>
              </c:layout>
              <c:showCatName val="1"/>
              <c:showPercent val="1"/>
            </c:dLbl>
            <c:dLbl>
              <c:idx val="2"/>
              <c:layout>
                <c:manualLayout>
                  <c:x val="0.0489092254425644"/>
                  <c:y val="-0.0418238993710692"/>
                </c:manualLayout>
              </c:layout>
              <c:showCatName val="1"/>
              <c:showPercent val="1"/>
            </c:dLbl>
            <c:dLbl>
              <c:idx val="3"/>
              <c:layout>
                <c:manualLayout>
                  <c:x val="0.0368166080303792"/>
                  <c:y val="-0.0314465408805033"/>
                </c:manualLayout>
              </c:layout>
              <c:showCatName val="1"/>
              <c:showPercent val="1"/>
            </c:dLbl>
            <c:txPr>
              <a:bodyPr>
                <a:spAutoFit/>
              </a:bodyPr>
              <a:lstStyle/>
              <a:p>
                <a:pPr algn="ctr">
                  <a:defRPr sz="1600" b="0">
                    <a:solidFill>
                      <a:schemeClr val="tx2">
                        <a:lumMod val="90000"/>
                        <a:lumOff val="10000"/>
                      </a:schemeClr>
                    </a:solidFill>
                    <a:latin typeface="Georgia"/>
                    <a:cs typeface="Georgia"/>
                  </a:defRPr>
                </a:pPr>
                <a:endParaRPr lang="en-US"/>
              </a:p>
            </c:txPr>
            <c:showCatName val="1"/>
            <c:showPercent val="1"/>
            <c:showLeaderLines val="1"/>
            <c:leaderLines>
              <c:spPr>
                <a:ln>
                  <a:solidFill>
                    <a:schemeClr val="bg1">
                      <a:lumMod val="50000"/>
                    </a:schemeClr>
                  </a:solidFill>
                </a:ln>
              </c:spPr>
            </c:leaderLines>
          </c:dLbls>
          <c:cat>
            <c:strRef>
              <c:f>Sheet1!$A$2:$A$7</c:f>
              <c:strCache>
                <c:ptCount val="6"/>
                <c:pt idx="0">
                  <c:v>Hardly ever</c:v>
                </c:pt>
                <c:pt idx="1">
                  <c:v>Occasionally</c:v>
                </c:pt>
                <c:pt idx="2">
                  <c:v>Once a week</c:v>
                </c:pt>
                <c:pt idx="3">
                  <c:v>A few times a week</c:v>
                </c:pt>
                <c:pt idx="4">
                  <c:v>Every day or most days</c:v>
                </c:pt>
                <c:pt idx="5">
                  <c:v>Never</c:v>
                </c:pt>
              </c:strCache>
            </c:strRef>
          </c:cat>
          <c:val>
            <c:numRef>
              <c:f>Sheet1!$B$2:$B$7</c:f>
              <c:numCache>
                <c:formatCode>General</c:formatCode>
                <c:ptCount val="6"/>
                <c:pt idx="0">
                  <c:v>3.0</c:v>
                </c:pt>
                <c:pt idx="1">
                  <c:v>10.0</c:v>
                </c:pt>
                <c:pt idx="2">
                  <c:v>3.0</c:v>
                </c:pt>
                <c:pt idx="3">
                  <c:v>4.0</c:v>
                </c:pt>
                <c:pt idx="4">
                  <c:v>23.0</c:v>
                </c:pt>
                <c:pt idx="5">
                  <c:v>2.0</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pieChart>
        <c:varyColors val="1"/>
        <c:ser>
          <c:idx val="0"/>
          <c:order val="0"/>
          <c:tx>
            <c:strRef>
              <c:f>Sheet1!$B$1</c:f>
              <c:strCache>
                <c:ptCount val="1"/>
                <c:pt idx="0">
                  <c:v>Series 1</c:v>
                </c:pt>
              </c:strCache>
            </c:strRef>
          </c:tx>
          <c:dLbls>
            <c:dLbl>
              <c:idx val="0"/>
              <c:layout>
                <c:manualLayout>
                  <c:x val="0.104236681186128"/>
                  <c:y val="0.00235849056603774"/>
                </c:manualLayout>
              </c:layout>
              <c:showCatName val="1"/>
              <c:showPercent val="1"/>
            </c:dLbl>
            <c:dLbl>
              <c:idx val="1"/>
              <c:layout>
                <c:manualLayout>
                  <c:x val="0.0152648405651421"/>
                  <c:y val="0.0994703610161938"/>
                </c:manualLayout>
              </c:layout>
              <c:showCatName val="1"/>
              <c:showPercent val="1"/>
            </c:dLbl>
            <c:dLbl>
              <c:idx val="2"/>
              <c:layout>
                <c:manualLayout>
                  <c:x val="0.00635589434299436"/>
                  <c:y val="-0.104716981132075"/>
                </c:manualLayout>
              </c:layout>
              <c:showCatName val="1"/>
              <c:showPercent val="1"/>
            </c:dLbl>
            <c:dLbl>
              <c:idx val="3"/>
              <c:layout>
                <c:manualLayout>
                  <c:x val="-0.0482897749483442"/>
                  <c:y val="-0.0188679245283019"/>
                </c:manualLayout>
              </c:layout>
              <c:showCatName val="1"/>
              <c:showPercent val="1"/>
            </c:dLbl>
            <c:dLbl>
              <c:idx val="4"/>
              <c:layout>
                <c:manualLayout>
                  <c:x val="-0.0226595744680851"/>
                  <c:y val="0.0196540880503145"/>
                </c:manualLayout>
              </c:layout>
              <c:showCatName val="1"/>
              <c:showPercent val="1"/>
            </c:dLbl>
            <c:txPr>
              <a:bodyPr>
                <a:spAutoFit/>
              </a:bodyPr>
              <a:lstStyle/>
              <a:p>
                <a:pPr algn="ctr">
                  <a:defRPr sz="1600" b="0">
                    <a:solidFill>
                      <a:srgbClr val="34373B"/>
                    </a:solidFill>
                    <a:latin typeface="Georgia"/>
                    <a:cs typeface="Georgia"/>
                  </a:defRPr>
                </a:pPr>
                <a:endParaRPr lang="en-US"/>
              </a:p>
            </c:txPr>
            <c:showCatName val="1"/>
            <c:showPercent val="1"/>
            <c:showLeaderLines val="1"/>
            <c:leaderLines>
              <c:spPr>
                <a:ln>
                  <a:solidFill>
                    <a:schemeClr val="bg1">
                      <a:lumMod val="50000"/>
                    </a:schemeClr>
                  </a:solidFill>
                </a:ln>
              </c:spPr>
            </c:leaderLines>
          </c:dLbls>
          <c:cat>
            <c:strRef>
              <c:f>Sheet1!$A$2:$A$6</c:f>
              <c:strCache>
                <c:ptCount val="5"/>
                <c:pt idx="0">
                  <c:v>No real growth</c:v>
                </c:pt>
                <c:pt idx="1">
                  <c:v>Some growth</c:v>
                </c:pt>
                <c:pt idx="2">
                  <c:v>Much growth, mainly through this congregation</c:v>
                </c:pt>
                <c:pt idx="3">
                  <c:v>Much growth, mainly through our congregation</c:v>
                </c:pt>
                <c:pt idx="4">
                  <c:v>Much growth, mainly through my own private activities</c:v>
                </c:pt>
              </c:strCache>
            </c:strRef>
          </c:cat>
          <c:val>
            <c:numRef>
              <c:f>Sheet1!$B$2:$B$6</c:f>
              <c:numCache>
                <c:formatCode>General</c:formatCode>
                <c:ptCount val="5"/>
                <c:pt idx="0">
                  <c:v>5.0</c:v>
                </c:pt>
                <c:pt idx="1">
                  <c:v>7.0</c:v>
                </c:pt>
                <c:pt idx="2">
                  <c:v>12.0</c:v>
                </c:pt>
                <c:pt idx="3">
                  <c:v>3.0</c:v>
                </c:pt>
                <c:pt idx="4">
                  <c:v>9.0</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pieChart>
        <c:varyColors val="1"/>
        <c:ser>
          <c:idx val="0"/>
          <c:order val="0"/>
          <c:tx>
            <c:strRef>
              <c:f>Sheet1!$B$1</c:f>
              <c:strCache>
                <c:ptCount val="1"/>
                <c:pt idx="0">
                  <c:v>Series 1</c:v>
                </c:pt>
              </c:strCache>
            </c:strRef>
          </c:tx>
          <c:dLbls>
            <c:dLbl>
              <c:idx val="0"/>
              <c:layout>
                <c:manualLayout>
                  <c:x val="0.104236681186128"/>
                  <c:y val="0.00235849056603774"/>
                </c:manualLayout>
              </c:layout>
              <c:showCatName val="1"/>
              <c:showPercent val="1"/>
            </c:dLbl>
            <c:dLbl>
              <c:idx val="1"/>
              <c:layout>
                <c:manualLayout>
                  <c:x val="0.0578180320545038"/>
                  <c:y val="-0.0534551577279255"/>
                </c:manualLayout>
              </c:layout>
              <c:showCatName val="1"/>
              <c:showPercent val="1"/>
            </c:dLbl>
            <c:dLbl>
              <c:idx val="2"/>
              <c:layout>
                <c:manualLayout>
                  <c:x val="-0.0663391411179985"/>
                  <c:y val="-0.107861635220126"/>
                </c:manualLayout>
              </c:layout>
              <c:showCatName val="1"/>
              <c:showPercent val="1"/>
            </c:dLbl>
            <c:dLbl>
              <c:idx val="3"/>
              <c:layout>
                <c:manualLayout>
                  <c:x val="-0.0482897749483442"/>
                  <c:y val="-0.0188679245283019"/>
                </c:manualLayout>
              </c:layout>
              <c:showCatName val="1"/>
              <c:showPercent val="1"/>
            </c:dLbl>
            <c:dLbl>
              <c:idx val="4"/>
              <c:layout>
                <c:manualLayout>
                  <c:x val="-0.127269503546099"/>
                  <c:y val="0.0762578616352201"/>
                </c:manualLayout>
              </c:layout>
              <c:showCatName val="1"/>
              <c:showPercent val="1"/>
            </c:dLbl>
            <c:txPr>
              <a:bodyPr>
                <a:spAutoFit/>
              </a:bodyPr>
              <a:lstStyle/>
              <a:p>
                <a:pPr algn="ctr">
                  <a:defRPr sz="1600" b="0">
                    <a:solidFill>
                      <a:srgbClr val="34373B"/>
                    </a:solidFill>
                    <a:latin typeface="Georgia"/>
                    <a:cs typeface="Georgia"/>
                  </a:defRPr>
                </a:pPr>
                <a:endParaRPr lang="en-US"/>
              </a:p>
            </c:txPr>
            <c:showCatName val="1"/>
            <c:showPercent val="1"/>
            <c:showLeaderLines val="1"/>
            <c:leaderLines>
              <c:spPr>
                <a:ln>
                  <a:solidFill>
                    <a:schemeClr val="bg1">
                      <a:lumMod val="50000"/>
                    </a:schemeClr>
                  </a:solidFill>
                </a:ln>
              </c:spPr>
            </c:leaderLines>
          </c:dLbls>
          <c:cat>
            <c:strRef>
              <c:f>Sheet1!$A$2:$A$6</c:f>
              <c:strCache>
                <c:ptCount val="5"/>
                <c:pt idx="0">
                  <c:v>Strongly disagree</c:v>
                </c:pt>
                <c:pt idx="1">
                  <c:v>Disagree</c:v>
                </c:pt>
                <c:pt idx="2">
                  <c:v>Neutral or unsure</c:v>
                </c:pt>
                <c:pt idx="3">
                  <c:v>Agree</c:v>
                </c:pt>
                <c:pt idx="4">
                  <c:v>Strongly agree</c:v>
                </c:pt>
              </c:strCache>
            </c:strRef>
          </c:cat>
          <c:val>
            <c:numRef>
              <c:f>Sheet1!$B$2:$B$6</c:f>
              <c:numCache>
                <c:formatCode>General</c:formatCode>
                <c:ptCount val="5"/>
                <c:pt idx="0">
                  <c:v>10.0</c:v>
                </c:pt>
                <c:pt idx="1">
                  <c:v>10.0</c:v>
                </c:pt>
                <c:pt idx="2">
                  <c:v>7.0</c:v>
                </c:pt>
                <c:pt idx="3">
                  <c:v>5.0</c:v>
                </c:pt>
                <c:pt idx="4">
                  <c:v>5.0</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pieChart>
        <c:varyColors val="1"/>
        <c:ser>
          <c:idx val="0"/>
          <c:order val="0"/>
          <c:tx>
            <c:strRef>
              <c:f>Sheet1!$B$1</c:f>
              <c:strCache>
                <c:ptCount val="1"/>
                <c:pt idx="0">
                  <c:v>Series 1</c:v>
                </c:pt>
              </c:strCache>
            </c:strRef>
          </c:tx>
          <c:dLbls>
            <c:dLbl>
              <c:idx val="0"/>
              <c:layout>
                <c:manualLayout>
                  <c:x val="0.104236681186128"/>
                  <c:y val="0.00235849056603774"/>
                </c:manualLayout>
              </c:layout>
              <c:showCatName val="1"/>
              <c:showPercent val="1"/>
            </c:dLbl>
            <c:dLbl>
              <c:idx val="1"/>
              <c:layout>
                <c:manualLayout>
                  <c:x val="0.0578180320545038"/>
                  <c:y val="-0.0534551577279255"/>
                </c:manualLayout>
              </c:layout>
              <c:showCatName val="1"/>
              <c:showPercent val="1"/>
            </c:dLbl>
            <c:dLbl>
              <c:idx val="2"/>
              <c:layout>
                <c:manualLayout>
                  <c:x val="0.0489090858323561"/>
                  <c:y val="-0.0575471698113207"/>
                </c:manualLayout>
              </c:layout>
              <c:showCatName val="1"/>
              <c:showPercent val="1"/>
            </c:dLbl>
            <c:dLbl>
              <c:idx val="3"/>
              <c:layout>
                <c:manualLayout>
                  <c:x val="-0.0482897749483442"/>
                  <c:y val="-0.0188679245283019"/>
                </c:manualLayout>
              </c:layout>
              <c:showCatName val="1"/>
              <c:showPercent val="1"/>
            </c:dLbl>
            <c:dLbl>
              <c:idx val="4"/>
              <c:layout>
                <c:manualLayout>
                  <c:x val="-0.127269503546099"/>
                  <c:y val="0.0762578616352201"/>
                </c:manualLayout>
              </c:layout>
              <c:showCatName val="1"/>
              <c:showPercent val="1"/>
            </c:dLbl>
            <c:dLbl>
              <c:idx val="5"/>
              <c:layout>
                <c:manualLayout>
                  <c:x val="0.0930627687496509"/>
                  <c:y val="0.0566037735849056"/>
                </c:manualLayout>
              </c:layout>
              <c:showCatName val="1"/>
              <c:showPercent val="1"/>
            </c:dLbl>
            <c:txPr>
              <a:bodyPr>
                <a:spAutoFit/>
              </a:bodyPr>
              <a:lstStyle/>
              <a:p>
                <a:pPr algn="ctr">
                  <a:defRPr sz="1600" b="0">
                    <a:solidFill>
                      <a:srgbClr val="34373B"/>
                    </a:solidFill>
                    <a:latin typeface="Georgia"/>
                    <a:cs typeface="Georgia"/>
                  </a:defRPr>
                </a:pPr>
                <a:endParaRPr lang="en-US"/>
              </a:p>
            </c:txPr>
            <c:showCatName val="1"/>
            <c:showPercent val="1"/>
            <c:showLeaderLines val="1"/>
            <c:leaderLines>
              <c:spPr>
                <a:ln>
                  <a:solidFill>
                    <a:schemeClr val="bg1">
                      <a:lumMod val="50000"/>
                    </a:schemeClr>
                  </a:solidFill>
                </a:ln>
              </c:spPr>
            </c:leaderLines>
          </c:dLbls>
          <c:cat>
            <c:strRef>
              <c:f>Sheet1!$A$2:$A$7</c:f>
              <c:strCache>
                <c:ptCount val="6"/>
                <c:pt idx="0">
                  <c:v>Not sure</c:v>
                </c:pt>
                <c:pt idx="1">
                  <c:v>Very dissatisfied</c:v>
                </c:pt>
                <c:pt idx="2">
                  <c:v>Dissatisfied</c:v>
                </c:pt>
                <c:pt idx="3">
                  <c:v>Mixed feelings</c:v>
                </c:pt>
                <c:pt idx="4">
                  <c:v>Satisfied</c:v>
                </c:pt>
                <c:pt idx="5">
                  <c:v>Very satisfied</c:v>
                </c:pt>
              </c:strCache>
            </c:strRef>
          </c:cat>
          <c:val>
            <c:numRef>
              <c:f>Sheet1!$B$2:$B$7</c:f>
              <c:numCache>
                <c:formatCode>General</c:formatCode>
                <c:ptCount val="6"/>
                <c:pt idx="0">
                  <c:v>7.0</c:v>
                </c:pt>
                <c:pt idx="1">
                  <c:v>4.0</c:v>
                </c:pt>
                <c:pt idx="2">
                  <c:v>5.0</c:v>
                </c:pt>
                <c:pt idx="3">
                  <c:v>19.0</c:v>
                </c:pt>
                <c:pt idx="4">
                  <c:v>1.0</c:v>
                </c:pt>
                <c:pt idx="5">
                  <c:v>4.0</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3"/>
  <c:chart>
    <c:autoTitleDeleted val="1"/>
    <c:plotArea>
      <c:layout/>
      <c:pieChart>
        <c:varyColors val="1"/>
        <c:ser>
          <c:idx val="0"/>
          <c:order val="0"/>
          <c:tx>
            <c:strRef>
              <c:f>Sheet1!$B$1</c:f>
              <c:strCache>
                <c:ptCount val="1"/>
                <c:pt idx="0">
                  <c:v>Series 1</c:v>
                </c:pt>
              </c:strCache>
            </c:strRef>
          </c:tx>
          <c:dLbls>
            <c:dLbl>
              <c:idx val="0"/>
              <c:layout>
                <c:manualLayout>
                  <c:x val="0.104236681186128"/>
                  <c:y val="0.00235849056603774"/>
                </c:manualLayout>
              </c:layout>
              <c:showCatName val="1"/>
              <c:showPercent val="1"/>
            </c:dLbl>
            <c:dLbl>
              <c:idx val="1"/>
              <c:layout>
                <c:manualLayout>
                  <c:x val="-0.101756436030603"/>
                  <c:y val="-0.160373396721636"/>
                </c:manualLayout>
              </c:layout>
              <c:showCatName val="1"/>
              <c:showPercent val="1"/>
            </c:dLbl>
            <c:dLbl>
              <c:idx val="2"/>
              <c:layout>
                <c:manualLayout>
                  <c:x val="-0.0645660914726085"/>
                  <c:y val="0.0367924528301887"/>
                </c:manualLayout>
              </c:layout>
              <c:showCatName val="1"/>
              <c:showPercent val="1"/>
            </c:dLbl>
            <c:dLbl>
              <c:idx val="3"/>
              <c:layout>
                <c:manualLayout>
                  <c:x val="0.0669581727815938"/>
                  <c:y val="0.0"/>
                </c:manualLayout>
              </c:layout>
              <c:showCatName val="1"/>
              <c:showPercent val="1"/>
            </c:dLbl>
            <c:dLbl>
              <c:idx val="4"/>
              <c:layout>
                <c:manualLayout>
                  <c:x val="-0.127269503546099"/>
                  <c:y val="0.0762578616352201"/>
                </c:manualLayout>
              </c:layout>
              <c:showCatName val="1"/>
              <c:showPercent val="1"/>
            </c:dLbl>
            <c:txPr>
              <a:bodyPr>
                <a:spAutoFit/>
              </a:bodyPr>
              <a:lstStyle/>
              <a:p>
                <a:pPr algn="ctr">
                  <a:defRPr sz="1400" b="0">
                    <a:solidFill>
                      <a:srgbClr val="34373B"/>
                    </a:solidFill>
                    <a:latin typeface="Georgia"/>
                    <a:cs typeface="Georgia"/>
                  </a:defRPr>
                </a:pPr>
                <a:endParaRPr lang="en-US"/>
              </a:p>
            </c:txPr>
            <c:showCatName val="1"/>
            <c:showPercent val="1"/>
            <c:showLeaderLines val="1"/>
            <c:leaderLines>
              <c:spPr>
                <a:ln>
                  <a:solidFill>
                    <a:schemeClr val="bg1">
                      <a:lumMod val="50000"/>
                    </a:schemeClr>
                  </a:solidFill>
                </a:ln>
              </c:spPr>
            </c:leaderLines>
          </c:dLbls>
          <c:cat>
            <c:strRef>
              <c:f>Sheet1!$A$2:$A$5</c:f>
              <c:strCache>
                <c:ptCount val="4"/>
                <c:pt idx="0">
                  <c:v>I am not aware of such a vision, goals or direction</c:v>
                </c:pt>
                <c:pt idx="1">
                  <c:v>There are ideas but no clear vision, goals, or direction</c:v>
                </c:pt>
                <c:pt idx="2">
                  <c:v>Yes, and I am strongly committed to them</c:v>
                </c:pt>
                <c:pt idx="3">
                  <c:v>Yes, and I am partly committed to them</c:v>
                </c:pt>
              </c:strCache>
            </c:strRef>
          </c:cat>
          <c:val>
            <c:numRef>
              <c:f>Sheet1!$B$2:$B$5</c:f>
              <c:numCache>
                <c:formatCode>General</c:formatCode>
                <c:ptCount val="4"/>
                <c:pt idx="0">
                  <c:v>10.0</c:v>
                </c:pt>
                <c:pt idx="1">
                  <c:v>15.0</c:v>
                </c:pt>
                <c:pt idx="2">
                  <c:v>10.0</c:v>
                </c:pt>
                <c:pt idx="3">
                  <c:v>3.0</c:v>
                </c:pt>
              </c:numCache>
            </c:numRef>
          </c:val>
        </c:ser>
        <c:dLbls>
          <c:showCatName val="1"/>
          <c:showPercent val="1"/>
        </c:dLbls>
        <c:firstSliceAng val="0"/>
      </c:pieChart>
    </c:plotArea>
    <c:plotVisOnly val="1"/>
  </c:chart>
  <c:txPr>
    <a:bodyPr/>
    <a:lstStyle/>
    <a:p>
      <a:pPr>
        <a:defRPr sz="1800"/>
      </a:pPr>
      <a:endParaRPr lang="en-US"/>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03F2AF-B02A-0C4D-A252-2CD18493137A}" type="doc">
      <dgm:prSet loTypeId="urn:microsoft.com/office/officeart/2005/8/layout/default#1" loCatId="list" qsTypeId="urn:microsoft.com/office/officeart/2005/8/quickstyle/simple4" qsCatId="simple" csTypeId="urn:microsoft.com/office/officeart/2005/8/colors/accent1_2" csCatId="accent1" phldr="1"/>
      <dgm:spPr/>
      <dgm:t>
        <a:bodyPr/>
        <a:lstStyle/>
        <a:p>
          <a:endParaRPr lang="en-US"/>
        </a:p>
      </dgm:t>
    </dgm:pt>
    <dgm:pt modelId="{0BE97824-BD98-9E4F-8269-9D87A701A64B}">
      <dgm:prSet phldrT="[Text]" custT="1"/>
      <dgm:spPr/>
      <dgm:t>
        <a:bodyPr/>
        <a:lstStyle/>
        <a:p>
          <a:r>
            <a:rPr lang="en-US" sz="1800" b="1" dirty="0" smtClean="0"/>
            <a:t>Strengths</a:t>
          </a:r>
          <a:endParaRPr lang="en-US" sz="1800" b="1" dirty="0"/>
        </a:p>
      </dgm:t>
    </dgm:pt>
    <dgm:pt modelId="{7C09751E-BAF6-5F42-BD5F-6F91699B3DCC}" type="parTrans" cxnId="{8DC32758-75A7-0E47-B44D-7B0687D54328}">
      <dgm:prSet/>
      <dgm:spPr/>
      <dgm:t>
        <a:bodyPr/>
        <a:lstStyle/>
        <a:p>
          <a:endParaRPr lang="en-US"/>
        </a:p>
      </dgm:t>
    </dgm:pt>
    <dgm:pt modelId="{4609C7BA-A926-9B42-A0E4-454C8B8D214A}" type="sibTrans" cxnId="{8DC32758-75A7-0E47-B44D-7B0687D54328}">
      <dgm:prSet/>
      <dgm:spPr/>
      <dgm:t>
        <a:bodyPr/>
        <a:lstStyle/>
        <a:p>
          <a:endParaRPr lang="en-US"/>
        </a:p>
      </dgm:t>
    </dgm:pt>
    <dgm:pt modelId="{DB215F0C-1893-4A45-8D91-385D63A17AAA}">
      <dgm:prSet phldrT="[Text]" custT="1"/>
      <dgm:spPr/>
      <dgm:t>
        <a:bodyPr/>
        <a:lstStyle/>
        <a:p>
          <a:r>
            <a:rPr lang="en-US" sz="2000" b="1" dirty="0" smtClean="0"/>
            <a:t>Weaknesses</a:t>
          </a:r>
          <a:endParaRPr lang="en-US" sz="2000" b="1" dirty="0"/>
        </a:p>
      </dgm:t>
    </dgm:pt>
    <dgm:pt modelId="{C14BC1E5-0C8C-FE42-A864-A57E8957144A}" type="parTrans" cxnId="{FF8598DD-676C-DC42-9CF2-C758969A8DF2}">
      <dgm:prSet/>
      <dgm:spPr/>
      <dgm:t>
        <a:bodyPr/>
        <a:lstStyle/>
        <a:p>
          <a:endParaRPr lang="en-US"/>
        </a:p>
      </dgm:t>
    </dgm:pt>
    <dgm:pt modelId="{5D3567BE-FDB5-764D-BC3F-DCE6C9193EB9}" type="sibTrans" cxnId="{FF8598DD-676C-DC42-9CF2-C758969A8DF2}">
      <dgm:prSet/>
      <dgm:spPr/>
      <dgm:t>
        <a:bodyPr/>
        <a:lstStyle/>
        <a:p>
          <a:endParaRPr lang="en-US"/>
        </a:p>
      </dgm:t>
    </dgm:pt>
    <dgm:pt modelId="{752BC1C9-FF30-974A-88D7-6DDFB6448DA3}">
      <dgm:prSet phldrT="[Text]" custT="1"/>
      <dgm:spPr/>
      <dgm:t>
        <a:bodyPr/>
        <a:lstStyle/>
        <a:p>
          <a:r>
            <a:rPr lang="en-US" sz="2000" b="1" dirty="0" smtClean="0"/>
            <a:t>Opportunities</a:t>
          </a:r>
          <a:endParaRPr lang="en-US" sz="2000" b="1" dirty="0"/>
        </a:p>
      </dgm:t>
    </dgm:pt>
    <dgm:pt modelId="{14094C2D-DEC0-4D45-B808-A2591910C30B}" type="parTrans" cxnId="{74D191F1-5726-A244-9630-3E1788748014}">
      <dgm:prSet/>
      <dgm:spPr/>
      <dgm:t>
        <a:bodyPr/>
        <a:lstStyle/>
        <a:p>
          <a:endParaRPr lang="en-US"/>
        </a:p>
      </dgm:t>
    </dgm:pt>
    <dgm:pt modelId="{C1C6A7CD-189C-6C4A-BE00-963CE18A3263}" type="sibTrans" cxnId="{74D191F1-5726-A244-9630-3E1788748014}">
      <dgm:prSet/>
      <dgm:spPr/>
      <dgm:t>
        <a:bodyPr/>
        <a:lstStyle/>
        <a:p>
          <a:endParaRPr lang="en-US"/>
        </a:p>
      </dgm:t>
    </dgm:pt>
    <dgm:pt modelId="{23223150-9202-0040-A211-1FA82D684CCC}">
      <dgm:prSet phldrT="[Text]" custT="1"/>
      <dgm:spPr/>
      <dgm:t>
        <a:bodyPr/>
        <a:lstStyle/>
        <a:p>
          <a:r>
            <a:rPr lang="en-US" sz="2000" b="1" dirty="0" smtClean="0"/>
            <a:t>Threats</a:t>
          </a:r>
          <a:endParaRPr lang="en-US" sz="2000" dirty="0"/>
        </a:p>
      </dgm:t>
    </dgm:pt>
    <dgm:pt modelId="{CC2AE4EA-B818-064D-925D-455F98DF1330}" type="parTrans" cxnId="{12FFEBC3-B9D2-0942-9DF5-48AE9BA11FDA}">
      <dgm:prSet/>
      <dgm:spPr/>
      <dgm:t>
        <a:bodyPr/>
        <a:lstStyle/>
        <a:p>
          <a:endParaRPr lang="en-US"/>
        </a:p>
      </dgm:t>
    </dgm:pt>
    <dgm:pt modelId="{CCA48AA3-F9AE-AF43-A454-47ACB5F1BE26}" type="sibTrans" cxnId="{12FFEBC3-B9D2-0942-9DF5-48AE9BA11FDA}">
      <dgm:prSet/>
      <dgm:spPr/>
      <dgm:t>
        <a:bodyPr/>
        <a:lstStyle/>
        <a:p>
          <a:endParaRPr lang="en-US"/>
        </a:p>
      </dgm:t>
    </dgm:pt>
    <dgm:pt modelId="{1B86C203-D4E9-6849-AB8E-8190174E43FC}" type="pres">
      <dgm:prSet presAssocID="{C403F2AF-B02A-0C4D-A252-2CD18493137A}" presName="diagram" presStyleCnt="0">
        <dgm:presLayoutVars>
          <dgm:dir/>
          <dgm:resizeHandles val="exact"/>
        </dgm:presLayoutVars>
      </dgm:prSet>
      <dgm:spPr/>
      <dgm:t>
        <a:bodyPr/>
        <a:lstStyle/>
        <a:p>
          <a:endParaRPr lang="en-US"/>
        </a:p>
      </dgm:t>
    </dgm:pt>
    <dgm:pt modelId="{510DE030-A2DD-5840-80F3-4A12484CA175}" type="pres">
      <dgm:prSet presAssocID="{0BE97824-BD98-9E4F-8269-9D87A701A64B}" presName="node" presStyleLbl="node1" presStyleIdx="0" presStyleCnt="4">
        <dgm:presLayoutVars>
          <dgm:bulletEnabled val="1"/>
        </dgm:presLayoutVars>
      </dgm:prSet>
      <dgm:spPr/>
      <dgm:t>
        <a:bodyPr/>
        <a:lstStyle/>
        <a:p>
          <a:endParaRPr lang="en-US"/>
        </a:p>
      </dgm:t>
    </dgm:pt>
    <dgm:pt modelId="{9903D43F-C2F0-0248-828A-8703CF9AC58C}" type="pres">
      <dgm:prSet presAssocID="{4609C7BA-A926-9B42-A0E4-454C8B8D214A}" presName="sibTrans" presStyleCnt="0"/>
      <dgm:spPr/>
    </dgm:pt>
    <dgm:pt modelId="{969FB87B-40F2-0D43-A702-F72DC759750B}" type="pres">
      <dgm:prSet presAssocID="{DB215F0C-1893-4A45-8D91-385D63A17AAA}" presName="node" presStyleLbl="node1" presStyleIdx="1" presStyleCnt="4" custLinFactNeighborY="-247">
        <dgm:presLayoutVars>
          <dgm:bulletEnabled val="1"/>
        </dgm:presLayoutVars>
      </dgm:prSet>
      <dgm:spPr/>
      <dgm:t>
        <a:bodyPr/>
        <a:lstStyle/>
        <a:p>
          <a:endParaRPr lang="en-US"/>
        </a:p>
      </dgm:t>
    </dgm:pt>
    <dgm:pt modelId="{7D503A20-58EB-8C43-9CC6-669DFEAD3E60}" type="pres">
      <dgm:prSet presAssocID="{5D3567BE-FDB5-764D-BC3F-DCE6C9193EB9}" presName="sibTrans" presStyleCnt="0"/>
      <dgm:spPr/>
    </dgm:pt>
    <dgm:pt modelId="{9A9C0E73-3C2C-0647-A118-572138F12DD4}" type="pres">
      <dgm:prSet presAssocID="{752BC1C9-FF30-974A-88D7-6DDFB6448DA3}" presName="node" presStyleLbl="node1" presStyleIdx="2" presStyleCnt="4">
        <dgm:presLayoutVars>
          <dgm:bulletEnabled val="1"/>
        </dgm:presLayoutVars>
      </dgm:prSet>
      <dgm:spPr/>
      <dgm:t>
        <a:bodyPr/>
        <a:lstStyle/>
        <a:p>
          <a:endParaRPr lang="en-US"/>
        </a:p>
      </dgm:t>
    </dgm:pt>
    <dgm:pt modelId="{B28F82E8-FC01-9A47-94DB-C5948721F795}" type="pres">
      <dgm:prSet presAssocID="{C1C6A7CD-189C-6C4A-BE00-963CE18A3263}" presName="sibTrans" presStyleCnt="0"/>
      <dgm:spPr/>
    </dgm:pt>
    <dgm:pt modelId="{0AA1D189-518D-CE4E-9B17-F27F95A82E36}" type="pres">
      <dgm:prSet presAssocID="{23223150-9202-0040-A211-1FA82D684CCC}" presName="node" presStyleLbl="node1" presStyleIdx="3" presStyleCnt="4">
        <dgm:presLayoutVars>
          <dgm:bulletEnabled val="1"/>
        </dgm:presLayoutVars>
      </dgm:prSet>
      <dgm:spPr/>
      <dgm:t>
        <a:bodyPr/>
        <a:lstStyle/>
        <a:p>
          <a:endParaRPr lang="en-US"/>
        </a:p>
      </dgm:t>
    </dgm:pt>
  </dgm:ptLst>
  <dgm:cxnLst>
    <dgm:cxn modelId="{9A53E2EC-2BFA-5D43-8523-B93ED69E84B0}" type="presOf" srcId="{752BC1C9-FF30-974A-88D7-6DDFB6448DA3}" destId="{9A9C0E73-3C2C-0647-A118-572138F12DD4}" srcOrd="0" destOrd="0" presId="urn:microsoft.com/office/officeart/2005/8/layout/default#1"/>
    <dgm:cxn modelId="{2385BE47-1E86-0146-A4C8-1AA5BEDDD26A}" type="presOf" srcId="{23223150-9202-0040-A211-1FA82D684CCC}" destId="{0AA1D189-518D-CE4E-9B17-F27F95A82E36}" srcOrd="0" destOrd="0" presId="urn:microsoft.com/office/officeart/2005/8/layout/default#1"/>
    <dgm:cxn modelId="{12FFEBC3-B9D2-0942-9DF5-48AE9BA11FDA}" srcId="{C403F2AF-B02A-0C4D-A252-2CD18493137A}" destId="{23223150-9202-0040-A211-1FA82D684CCC}" srcOrd="3" destOrd="0" parTransId="{CC2AE4EA-B818-064D-925D-455F98DF1330}" sibTransId="{CCA48AA3-F9AE-AF43-A454-47ACB5F1BE26}"/>
    <dgm:cxn modelId="{A668927F-F638-1F4F-8437-C39A5021A6E9}" type="presOf" srcId="{C403F2AF-B02A-0C4D-A252-2CD18493137A}" destId="{1B86C203-D4E9-6849-AB8E-8190174E43FC}" srcOrd="0" destOrd="0" presId="urn:microsoft.com/office/officeart/2005/8/layout/default#1"/>
    <dgm:cxn modelId="{74D191F1-5726-A244-9630-3E1788748014}" srcId="{C403F2AF-B02A-0C4D-A252-2CD18493137A}" destId="{752BC1C9-FF30-974A-88D7-6DDFB6448DA3}" srcOrd="2" destOrd="0" parTransId="{14094C2D-DEC0-4D45-B808-A2591910C30B}" sibTransId="{C1C6A7CD-189C-6C4A-BE00-963CE18A3263}"/>
    <dgm:cxn modelId="{4C483C0B-481E-9B4F-8303-1BB53F5281EB}" type="presOf" srcId="{0BE97824-BD98-9E4F-8269-9D87A701A64B}" destId="{510DE030-A2DD-5840-80F3-4A12484CA175}" srcOrd="0" destOrd="0" presId="urn:microsoft.com/office/officeart/2005/8/layout/default#1"/>
    <dgm:cxn modelId="{7D69A467-1C9F-5340-8E06-25EEA7F61906}" type="presOf" srcId="{DB215F0C-1893-4A45-8D91-385D63A17AAA}" destId="{969FB87B-40F2-0D43-A702-F72DC759750B}" srcOrd="0" destOrd="0" presId="urn:microsoft.com/office/officeart/2005/8/layout/default#1"/>
    <dgm:cxn modelId="{8DC32758-75A7-0E47-B44D-7B0687D54328}" srcId="{C403F2AF-B02A-0C4D-A252-2CD18493137A}" destId="{0BE97824-BD98-9E4F-8269-9D87A701A64B}" srcOrd="0" destOrd="0" parTransId="{7C09751E-BAF6-5F42-BD5F-6F91699B3DCC}" sibTransId="{4609C7BA-A926-9B42-A0E4-454C8B8D214A}"/>
    <dgm:cxn modelId="{FF8598DD-676C-DC42-9CF2-C758969A8DF2}" srcId="{C403F2AF-B02A-0C4D-A252-2CD18493137A}" destId="{DB215F0C-1893-4A45-8D91-385D63A17AAA}" srcOrd="1" destOrd="0" parTransId="{C14BC1E5-0C8C-FE42-A864-A57E8957144A}" sibTransId="{5D3567BE-FDB5-764D-BC3F-DCE6C9193EB9}"/>
    <dgm:cxn modelId="{4B0D101D-E691-534D-A60A-72354CC73E18}" type="presParOf" srcId="{1B86C203-D4E9-6849-AB8E-8190174E43FC}" destId="{510DE030-A2DD-5840-80F3-4A12484CA175}" srcOrd="0" destOrd="0" presId="urn:microsoft.com/office/officeart/2005/8/layout/default#1"/>
    <dgm:cxn modelId="{1BDE7311-3100-D248-8ABC-04ACD0DA08E0}" type="presParOf" srcId="{1B86C203-D4E9-6849-AB8E-8190174E43FC}" destId="{9903D43F-C2F0-0248-828A-8703CF9AC58C}" srcOrd="1" destOrd="0" presId="urn:microsoft.com/office/officeart/2005/8/layout/default#1"/>
    <dgm:cxn modelId="{3EFE3ABD-CB20-F04C-A7F8-9C53D02AB670}" type="presParOf" srcId="{1B86C203-D4E9-6849-AB8E-8190174E43FC}" destId="{969FB87B-40F2-0D43-A702-F72DC759750B}" srcOrd="2" destOrd="0" presId="urn:microsoft.com/office/officeart/2005/8/layout/default#1"/>
    <dgm:cxn modelId="{25370522-0C78-834F-9769-B047FEE7FFC4}" type="presParOf" srcId="{1B86C203-D4E9-6849-AB8E-8190174E43FC}" destId="{7D503A20-58EB-8C43-9CC6-669DFEAD3E60}" srcOrd="3" destOrd="0" presId="urn:microsoft.com/office/officeart/2005/8/layout/default#1"/>
    <dgm:cxn modelId="{BD66507D-87F8-7046-8243-D14661B69219}" type="presParOf" srcId="{1B86C203-D4E9-6849-AB8E-8190174E43FC}" destId="{9A9C0E73-3C2C-0647-A118-572138F12DD4}" srcOrd="4" destOrd="0" presId="urn:microsoft.com/office/officeart/2005/8/layout/default#1"/>
    <dgm:cxn modelId="{08C7EDEF-A4B4-2243-8C6A-8393D67AEFD3}" type="presParOf" srcId="{1B86C203-D4E9-6849-AB8E-8190174E43FC}" destId="{B28F82E8-FC01-9A47-94DB-C5948721F795}" srcOrd="5" destOrd="0" presId="urn:microsoft.com/office/officeart/2005/8/layout/default#1"/>
    <dgm:cxn modelId="{82E3B5CF-986D-3549-8F94-40595F3AA34F}" type="presParOf" srcId="{1B86C203-D4E9-6849-AB8E-8190174E43FC}" destId="{0AA1D189-518D-CE4E-9B17-F27F95A82E36}" srcOrd="6"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F4986E-E4CF-1540-B247-B03675E51F92}" type="doc">
      <dgm:prSet loTypeId="urn:microsoft.com/office/officeart/2005/8/layout/default#2" loCatId="list" qsTypeId="urn:microsoft.com/office/officeart/2005/8/quickstyle/simple2" qsCatId="simple" csTypeId="urn:microsoft.com/office/officeart/2005/8/colors/accent1_2" csCatId="accent1" phldr="1"/>
      <dgm:spPr/>
      <dgm:t>
        <a:bodyPr/>
        <a:lstStyle/>
        <a:p>
          <a:endParaRPr lang="en-US"/>
        </a:p>
      </dgm:t>
    </dgm:pt>
    <dgm:pt modelId="{C032F7C0-4B51-F345-A7D6-ECFA81B4074E}">
      <dgm:prSet phldrT="[Text]" custT="1"/>
      <dgm:spPr/>
      <dgm:t>
        <a:bodyPr/>
        <a:lstStyle/>
        <a:p>
          <a:pPr algn="ctr">
            <a:spcAft>
              <a:spcPts val="600"/>
            </a:spcAft>
          </a:pPr>
          <a:r>
            <a:rPr lang="en-US" sz="2000" b="1" dirty="0" smtClean="0"/>
            <a:t>Strengths</a:t>
          </a:r>
          <a:endParaRPr lang="en-US" sz="2000" b="1" dirty="0"/>
        </a:p>
      </dgm:t>
    </dgm:pt>
    <dgm:pt modelId="{FD29D33C-6778-F541-A732-FE596A0E0AC9}" type="parTrans" cxnId="{CB80EF5B-F907-C14E-B267-F9D556B499C5}">
      <dgm:prSet/>
      <dgm:spPr/>
      <dgm:t>
        <a:bodyPr/>
        <a:lstStyle/>
        <a:p>
          <a:endParaRPr lang="en-US"/>
        </a:p>
      </dgm:t>
    </dgm:pt>
    <dgm:pt modelId="{396C9A77-E268-904A-B0AC-B11C55BA6A64}" type="sibTrans" cxnId="{CB80EF5B-F907-C14E-B267-F9D556B499C5}">
      <dgm:prSet/>
      <dgm:spPr/>
      <dgm:t>
        <a:bodyPr/>
        <a:lstStyle/>
        <a:p>
          <a:endParaRPr lang="en-US"/>
        </a:p>
      </dgm:t>
    </dgm:pt>
    <dgm:pt modelId="{46FB7CD9-16EE-2140-97CB-4E37F7B64382}">
      <dgm:prSet phldrT="[Text]" custT="1"/>
      <dgm:spPr/>
      <dgm:t>
        <a:bodyPr/>
        <a:lstStyle/>
        <a:p>
          <a:pPr algn="l">
            <a:spcAft>
              <a:spcPts val="600"/>
            </a:spcAft>
          </a:pPr>
          <a:r>
            <a:rPr lang="en-US" sz="1600" smtClean="0"/>
            <a:t>People willing to try</a:t>
          </a:r>
          <a:endParaRPr lang="en-US" sz="1600" dirty="0"/>
        </a:p>
      </dgm:t>
    </dgm:pt>
    <dgm:pt modelId="{4A87E6DA-6492-AF4E-86AB-FA9A63300B11}" type="parTrans" cxnId="{1E35CC38-BBA9-3945-AF20-2CE57699E3DF}">
      <dgm:prSet/>
      <dgm:spPr/>
      <dgm:t>
        <a:bodyPr/>
        <a:lstStyle/>
        <a:p>
          <a:endParaRPr lang="en-US"/>
        </a:p>
      </dgm:t>
    </dgm:pt>
    <dgm:pt modelId="{63C1146C-9B7D-E94C-B3A9-84AA01CF0215}" type="sibTrans" cxnId="{1E35CC38-BBA9-3945-AF20-2CE57699E3DF}">
      <dgm:prSet/>
      <dgm:spPr/>
      <dgm:t>
        <a:bodyPr/>
        <a:lstStyle/>
        <a:p>
          <a:endParaRPr lang="en-US"/>
        </a:p>
      </dgm:t>
    </dgm:pt>
    <dgm:pt modelId="{E6E058FF-9067-8645-B2B9-22448B7F4861}">
      <dgm:prSet phldrT="[Text]" custT="1"/>
      <dgm:spPr/>
      <dgm:t>
        <a:bodyPr/>
        <a:lstStyle/>
        <a:p>
          <a:pPr algn="ctr">
            <a:spcAft>
              <a:spcPct val="35000"/>
            </a:spcAft>
          </a:pPr>
          <a:r>
            <a:rPr lang="en-US" sz="2000" b="1" smtClean="0"/>
            <a:t>Weaknesses</a:t>
          </a:r>
          <a:endParaRPr lang="en-US" sz="2000" b="1" dirty="0"/>
        </a:p>
      </dgm:t>
    </dgm:pt>
    <dgm:pt modelId="{F30F34FD-1CFA-5343-BCF8-B177D44D10F9}" type="parTrans" cxnId="{6077DF15-A230-E848-9294-76991F7A69AD}">
      <dgm:prSet/>
      <dgm:spPr/>
      <dgm:t>
        <a:bodyPr/>
        <a:lstStyle/>
        <a:p>
          <a:endParaRPr lang="en-US"/>
        </a:p>
      </dgm:t>
    </dgm:pt>
    <dgm:pt modelId="{2CEF5467-4832-1648-9192-86EED8C00909}" type="sibTrans" cxnId="{6077DF15-A230-E848-9294-76991F7A69AD}">
      <dgm:prSet/>
      <dgm:spPr/>
      <dgm:t>
        <a:bodyPr/>
        <a:lstStyle/>
        <a:p>
          <a:endParaRPr lang="en-US"/>
        </a:p>
      </dgm:t>
    </dgm:pt>
    <dgm:pt modelId="{624C5F5B-A321-B342-92B0-CB4166E473F5}">
      <dgm:prSet phldrT="[Text]" custT="1"/>
      <dgm:spPr/>
      <dgm:t>
        <a:bodyPr/>
        <a:lstStyle/>
        <a:p>
          <a:pPr algn="l">
            <a:spcAft>
              <a:spcPts val="888"/>
            </a:spcAft>
          </a:pPr>
          <a:r>
            <a:rPr lang="en-US" sz="1600" smtClean="0"/>
            <a:t>Past Successive failure</a:t>
          </a:r>
          <a:endParaRPr lang="en-US" sz="1600" dirty="0"/>
        </a:p>
      </dgm:t>
    </dgm:pt>
    <dgm:pt modelId="{33EA0ED9-59B7-6141-B8E3-467825171667}" type="parTrans" cxnId="{4246DC42-EB10-804B-8211-786F56817CFD}">
      <dgm:prSet/>
      <dgm:spPr/>
      <dgm:t>
        <a:bodyPr/>
        <a:lstStyle/>
        <a:p>
          <a:endParaRPr lang="en-US"/>
        </a:p>
      </dgm:t>
    </dgm:pt>
    <dgm:pt modelId="{474CE19E-54DC-0B46-B189-77C13CB6D76A}" type="sibTrans" cxnId="{4246DC42-EB10-804B-8211-786F56817CFD}">
      <dgm:prSet/>
      <dgm:spPr/>
      <dgm:t>
        <a:bodyPr/>
        <a:lstStyle/>
        <a:p>
          <a:endParaRPr lang="en-US"/>
        </a:p>
      </dgm:t>
    </dgm:pt>
    <dgm:pt modelId="{EAC43185-7A72-9C41-809A-BE02862B7DF3}">
      <dgm:prSet phldrT="[Text]" custT="1"/>
      <dgm:spPr/>
      <dgm:t>
        <a:bodyPr/>
        <a:lstStyle/>
        <a:p>
          <a:pPr algn="l">
            <a:spcAft>
              <a:spcPts val="600"/>
            </a:spcAft>
          </a:pPr>
          <a:r>
            <a:rPr lang="en-US" sz="1600" smtClean="0"/>
            <a:t>New board elected</a:t>
          </a:r>
          <a:endParaRPr lang="en-US" sz="1600" dirty="0"/>
        </a:p>
      </dgm:t>
    </dgm:pt>
    <dgm:pt modelId="{C5C234F2-9BEA-EC4C-A51D-F0D26D90E3AE}" type="parTrans" cxnId="{D0772763-D68C-C245-995F-76079037D1DA}">
      <dgm:prSet/>
      <dgm:spPr/>
      <dgm:t>
        <a:bodyPr/>
        <a:lstStyle/>
        <a:p>
          <a:endParaRPr lang="en-US"/>
        </a:p>
      </dgm:t>
    </dgm:pt>
    <dgm:pt modelId="{6895BE9B-C700-2E41-8339-5B1611450DCF}" type="sibTrans" cxnId="{D0772763-D68C-C245-995F-76079037D1DA}">
      <dgm:prSet/>
      <dgm:spPr/>
      <dgm:t>
        <a:bodyPr/>
        <a:lstStyle/>
        <a:p>
          <a:endParaRPr lang="en-US"/>
        </a:p>
      </dgm:t>
    </dgm:pt>
    <dgm:pt modelId="{7AA93406-AFE6-DB48-9D59-472A4C497ADB}">
      <dgm:prSet phldrT="[Text]" custT="1"/>
      <dgm:spPr/>
      <dgm:t>
        <a:bodyPr/>
        <a:lstStyle/>
        <a:p>
          <a:pPr algn="l">
            <a:spcAft>
              <a:spcPts val="600"/>
            </a:spcAft>
          </a:pPr>
          <a:r>
            <a:rPr lang="en-US" sz="1600" smtClean="0"/>
            <a:t>Strong surveyed belief</a:t>
          </a:r>
          <a:endParaRPr lang="en-US" sz="1600" dirty="0"/>
        </a:p>
      </dgm:t>
    </dgm:pt>
    <dgm:pt modelId="{B7F7F56B-3C84-D349-8D00-9B292E1481BD}" type="parTrans" cxnId="{DAA80096-4FE1-4D42-B089-0A291D3C1972}">
      <dgm:prSet/>
      <dgm:spPr/>
      <dgm:t>
        <a:bodyPr/>
        <a:lstStyle/>
        <a:p>
          <a:endParaRPr lang="en-US"/>
        </a:p>
      </dgm:t>
    </dgm:pt>
    <dgm:pt modelId="{D1CA0387-6C53-0B41-A5FB-AA52CBEC417B}" type="sibTrans" cxnId="{DAA80096-4FE1-4D42-B089-0A291D3C1972}">
      <dgm:prSet/>
      <dgm:spPr/>
      <dgm:t>
        <a:bodyPr/>
        <a:lstStyle/>
        <a:p>
          <a:endParaRPr lang="en-US"/>
        </a:p>
      </dgm:t>
    </dgm:pt>
    <dgm:pt modelId="{52A94169-CE8D-3B4B-AF72-1B6E14BB4828}">
      <dgm:prSet phldrT="[Text]" custT="1"/>
      <dgm:spPr/>
      <dgm:t>
        <a:bodyPr/>
        <a:lstStyle/>
        <a:p>
          <a:pPr algn="l">
            <a:spcAft>
              <a:spcPts val="888"/>
            </a:spcAft>
          </a:pPr>
          <a:r>
            <a:rPr lang="en-US" sz="1600" smtClean="0"/>
            <a:t>Neg. worship</a:t>
          </a:r>
          <a:endParaRPr lang="en-US" sz="1600" dirty="0"/>
        </a:p>
      </dgm:t>
    </dgm:pt>
    <dgm:pt modelId="{66689A50-7680-C248-B41A-23A1FCBCD2C7}" type="parTrans" cxnId="{B20A26B3-57BB-2A45-88F9-DF76C4D57CF0}">
      <dgm:prSet/>
      <dgm:spPr/>
      <dgm:t>
        <a:bodyPr/>
        <a:lstStyle/>
        <a:p>
          <a:endParaRPr lang="en-US"/>
        </a:p>
      </dgm:t>
    </dgm:pt>
    <dgm:pt modelId="{D132E8C0-B232-BC47-AF25-3E81BBC266D3}" type="sibTrans" cxnId="{B20A26B3-57BB-2A45-88F9-DF76C4D57CF0}">
      <dgm:prSet/>
      <dgm:spPr/>
      <dgm:t>
        <a:bodyPr/>
        <a:lstStyle/>
        <a:p>
          <a:endParaRPr lang="en-US"/>
        </a:p>
      </dgm:t>
    </dgm:pt>
    <dgm:pt modelId="{6A24DFF7-D1BB-FB4D-9FE3-08C091F581CA}">
      <dgm:prSet phldrT="[Text]" custT="1"/>
      <dgm:spPr/>
      <dgm:t>
        <a:bodyPr/>
        <a:lstStyle/>
        <a:p>
          <a:pPr algn="l">
            <a:spcAft>
              <a:spcPts val="888"/>
            </a:spcAft>
          </a:pPr>
          <a:r>
            <a:rPr lang="en-US" sz="1600" smtClean="0"/>
            <a:t>Disunity</a:t>
          </a:r>
          <a:endParaRPr lang="en-US" sz="1600" dirty="0"/>
        </a:p>
      </dgm:t>
    </dgm:pt>
    <dgm:pt modelId="{52BFCFD1-C321-AF48-BB9C-E420F39799A0}" type="parTrans" cxnId="{89471B8A-E69C-7949-8E7B-1A4179A2C5AE}">
      <dgm:prSet/>
      <dgm:spPr/>
      <dgm:t>
        <a:bodyPr/>
        <a:lstStyle/>
        <a:p>
          <a:endParaRPr lang="en-US"/>
        </a:p>
      </dgm:t>
    </dgm:pt>
    <dgm:pt modelId="{2FB4A010-A864-FE4E-83AC-FF29D4BA7CE9}" type="sibTrans" cxnId="{89471B8A-E69C-7949-8E7B-1A4179A2C5AE}">
      <dgm:prSet/>
      <dgm:spPr/>
      <dgm:t>
        <a:bodyPr/>
        <a:lstStyle/>
        <a:p>
          <a:endParaRPr lang="en-US"/>
        </a:p>
      </dgm:t>
    </dgm:pt>
    <dgm:pt modelId="{3BB6373D-39AE-7643-8CA3-B93BB33AFAC3}">
      <dgm:prSet phldrT="[Text]" custT="1"/>
      <dgm:spPr/>
      <dgm:t>
        <a:bodyPr/>
        <a:lstStyle/>
        <a:p>
          <a:pPr algn="ctr">
            <a:spcAft>
              <a:spcPct val="35000"/>
            </a:spcAft>
          </a:pPr>
          <a:r>
            <a:rPr lang="en-US" sz="2000" b="1" smtClean="0"/>
            <a:t>Objectives</a:t>
          </a:r>
          <a:endParaRPr lang="en-US" sz="2000" b="1" dirty="0"/>
        </a:p>
      </dgm:t>
    </dgm:pt>
    <dgm:pt modelId="{ABDC7499-FA42-634E-B6F5-F642D626C8C1}" type="parTrans" cxnId="{91EA2C14-C1EA-894C-9CE0-031898BE7EB5}">
      <dgm:prSet/>
      <dgm:spPr/>
      <dgm:t>
        <a:bodyPr/>
        <a:lstStyle/>
        <a:p>
          <a:endParaRPr lang="en-US"/>
        </a:p>
      </dgm:t>
    </dgm:pt>
    <dgm:pt modelId="{BAA03EB8-6B5C-854E-9865-31145621EA58}" type="sibTrans" cxnId="{91EA2C14-C1EA-894C-9CE0-031898BE7EB5}">
      <dgm:prSet/>
      <dgm:spPr/>
      <dgm:t>
        <a:bodyPr/>
        <a:lstStyle/>
        <a:p>
          <a:endParaRPr lang="en-US"/>
        </a:p>
      </dgm:t>
    </dgm:pt>
    <dgm:pt modelId="{D9102EFD-8E55-394A-A090-737943C24B8D}">
      <dgm:prSet phldrT="[Text]" custT="1"/>
      <dgm:spPr/>
      <dgm:t>
        <a:bodyPr/>
        <a:lstStyle/>
        <a:p>
          <a:pPr algn="l">
            <a:spcAft>
              <a:spcPts val="888"/>
            </a:spcAft>
          </a:pPr>
          <a:r>
            <a:rPr lang="en-US" sz="1600" smtClean="0"/>
            <a:t>Target Funding</a:t>
          </a:r>
          <a:endParaRPr lang="en-US" sz="1600" dirty="0"/>
        </a:p>
      </dgm:t>
    </dgm:pt>
    <dgm:pt modelId="{5E4B3208-C84C-1F48-97EB-99D86237F98D}" type="parTrans" cxnId="{F4D446DD-413B-1E41-BC43-C2CA3F00384B}">
      <dgm:prSet/>
      <dgm:spPr/>
      <dgm:t>
        <a:bodyPr/>
        <a:lstStyle/>
        <a:p>
          <a:endParaRPr lang="en-US"/>
        </a:p>
      </dgm:t>
    </dgm:pt>
    <dgm:pt modelId="{7C6A0356-0F28-0D42-8155-D5218673B4CD}" type="sibTrans" cxnId="{F4D446DD-413B-1E41-BC43-C2CA3F00384B}">
      <dgm:prSet/>
      <dgm:spPr/>
      <dgm:t>
        <a:bodyPr/>
        <a:lstStyle/>
        <a:p>
          <a:endParaRPr lang="en-US"/>
        </a:p>
      </dgm:t>
    </dgm:pt>
    <dgm:pt modelId="{0E17A2C5-C705-AA4D-ABAF-D397CA76C5CE}">
      <dgm:prSet phldrT="[Text]" custT="1"/>
      <dgm:spPr/>
      <dgm:t>
        <a:bodyPr/>
        <a:lstStyle/>
        <a:p>
          <a:pPr algn="l">
            <a:spcAft>
              <a:spcPts val="888"/>
            </a:spcAft>
          </a:pPr>
          <a:r>
            <a:rPr lang="en-US" sz="1600" smtClean="0"/>
            <a:t>Planned Funding</a:t>
          </a:r>
          <a:endParaRPr lang="en-US" sz="1600" dirty="0"/>
        </a:p>
      </dgm:t>
    </dgm:pt>
    <dgm:pt modelId="{56E04859-17D0-B34B-A553-65DB4348DC06}" type="parTrans" cxnId="{50429E51-2080-E044-9862-95FF41E6A444}">
      <dgm:prSet/>
      <dgm:spPr/>
      <dgm:t>
        <a:bodyPr/>
        <a:lstStyle/>
        <a:p>
          <a:endParaRPr lang="en-US"/>
        </a:p>
      </dgm:t>
    </dgm:pt>
    <dgm:pt modelId="{ED89212C-3782-0D46-A3E3-6FEEBFD58662}" type="sibTrans" cxnId="{50429E51-2080-E044-9862-95FF41E6A444}">
      <dgm:prSet/>
      <dgm:spPr/>
      <dgm:t>
        <a:bodyPr/>
        <a:lstStyle/>
        <a:p>
          <a:endParaRPr lang="en-US"/>
        </a:p>
      </dgm:t>
    </dgm:pt>
    <dgm:pt modelId="{FBADEE8E-0BF6-F849-9F3F-B8AA2A6C9740}">
      <dgm:prSet phldrT="[Text]" custT="1"/>
      <dgm:spPr/>
      <dgm:t>
        <a:bodyPr/>
        <a:lstStyle/>
        <a:p>
          <a:pPr algn="l">
            <a:spcAft>
              <a:spcPts val="888"/>
            </a:spcAft>
          </a:pPr>
          <a:r>
            <a:rPr lang="en-US" sz="1600" smtClean="0"/>
            <a:t>Retool and task</a:t>
          </a:r>
          <a:endParaRPr lang="en-US" sz="1600" dirty="0"/>
        </a:p>
      </dgm:t>
    </dgm:pt>
    <dgm:pt modelId="{5BBA874A-A66C-074D-A04B-2CFB85B3BCFE}" type="parTrans" cxnId="{18487370-91FF-A349-8D2A-1A92D341963B}">
      <dgm:prSet/>
      <dgm:spPr/>
      <dgm:t>
        <a:bodyPr/>
        <a:lstStyle/>
        <a:p>
          <a:endParaRPr lang="en-US"/>
        </a:p>
      </dgm:t>
    </dgm:pt>
    <dgm:pt modelId="{F45A3E8E-535C-AE48-A198-9B32F9F0288F}" type="sibTrans" cxnId="{18487370-91FF-A349-8D2A-1A92D341963B}">
      <dgm:prSet/>
      <dgm:spPr/>
      <dgm:t>
        <a:bodyPr/>
        <a:lstStyle/>
        <a:p>
          <a:endParaRPr lang="en-US"/>
        </a:p>
      </dgm:t>
    </dgm:pt>
    <dgm:pt modelId="{09C7C2AD-FEB4-AD44-A98D-546949AE1636}">
      <dgm:prSet phldrT="[Text]" custT="1"/>
      <dgm:spPr/>
      <dgm:t>
        <a:bodyPr/>
        <a:lstStyle/>
        <a:p>
          <a:pPr algn="ctr">
            <a:spcAft>
              <a:spcPct val="35000"/>
            </a:spcAft>
          </a:pPr>
          <a:r>
            <a:rPr lang="en-US" sz="2000" b="1" smtClean="0"/>
            <a:t>Threats</a:t>
          </a:r>
          <a:endParaRPr lang="en-US" sz="2000" b="1" dirty="0"/>
        </a:p>
      </dgm:t>
    </dgm:pt>
    <dgm:pt modelId="{91B81F87-8747-4C44-966E-99D795AEF23D}" type="parTrans" cxnId="{203EC083-0BA1-4543-A140-4B8B930D3F92}">
      <dgm:prSet/>
      <dgm:spPr/>
      <dgm:t>
        <a:bodyPr/>
        <a:lstStyle/>
        <a:p>
          <a:endParaRPr lang="en-US"/>
        </a:p>
      </dgm:t>
    </dgm:pt>
    <dgm:pt modelId="{F4DA6147-27EE-214C-B3E5-EF7D392D5C53}" type="sibTrans" cxnId="{203EC083-0BA1-4543-A140-4B8B930D3F92}">
      <dgm:prSet/>
      <dgm:spPr/>
      <dgm:t>
        <a:bodyPr/>
        <a:lstStyle/>
        <a:p>
          <a:endParaRPr lang="en-US"/>
        </a:p>
      </dgm:t>
    </dgm:pt>
    <dgm:pt modelId="{DEA34E67-A389-4A46-A2A8-4CD2A1E6044E}">
      <dgm:prSet phldrT="[Text]" custT="1"/>
      <dgm:spPr/>
      <dgm:t>
        <a:bodyPr/>
        <a:lstStyle/>
        <a:p>
          <a:pPr algn="l">
            <a:spcAft>
              <a:spcPts val="888"/>
            </a:spcAft>
          </a:pPr>
          <a:r>
            <a:rPr lang="en-US" sz="1600" smtClean="0"/>
            <a:t>Inflexible new programs</a:t>
          </a:r>
          <a:endParaRPr lang="en-US" sz="1600" dirty="0"/>
        </a:p>
      </dgm:t>
    </dgm:pt>
    <dgm:pt modelId="{7D9BBF6F-0F4F-F942-81D6-7FB74B6F16B6}" type="parTrans" cxnId="{83F6576D-B178-1548-83E5-0F8FFEBD0B32}">
      <dgm:prSet/>
      <dgm:spPr/>
      <dgm:t>
        <a:bodyPr/>
        <a:lstStyle/>
        <a:p>
          <a:endParaRPr lang="en-US"/>
        </a:p>
      </dgm:t>
    </dgm:pt>
    <dgm:pt modelId="{C470A17D-A80A-B641-98BB-27E1A6990B26}" type="sibTrans" cxnId="{83F6576D-B178-1548-83E5-0F8FFEBD0B32}">
      <dgm:prSet/>
      <dgm:spPr/>
      <dgm:t>
        <a:bodyPr/>
        <a:lstStyle/>
        <a:p>
          <a:endParaRPr lang="en-US"/>
        </a:p>
      </dgm:t>
    </dgm:pt>
    <dgm:pt modelId="{3316485A-C596-1145-8C94-AA45B5D4DB69}">
      <dgm:prSet phldrT="[Text]" custT="1"/>
      <dgm:spPr/>
      <dgm:t>
        <a:bodyPr/>
        <a:lstStyle/>
        <a:p>
          <a:pPr algn="l">
            <a:spcAft>
              <a:spcPts val="888"/>
            </a:spcAft>
          </a:pPr>
          <a:r>
            <a:rPr lang="en-US" sz="1600" smtClean="0"/>
            <a:t>Chronic deficits</a:t>
          </a:r>
          <a:endParaRPr lang="en-US" sz="1600" dirty="0"/>
        </a:p>
      </dgm:t>
    </dgm:pt>
    <dgm:pt modelId="{4F18CD0C-69E8-284C-B069-DD3CCE052586}" type="parTrans" cxnId="{701FAFD7-FDB8-D04E-82F0-ACDFC358EA49}">
      <dgm:prSet/>
      <dgm:spPr/>
      <dgm:t>
        <a:bodyPr/>
        <a:lstStyle/>
        <a:p>
          <a:endParaRPr lang="en-US"/>
        </a:p>
      </dgm:t>
    </dgm:pt>
    <dgm:pt modelId="{A047D481-9729-5D40-A975-390AC15DA777}" type="sibTrans" cxnId="{701FAFD7-FDB8-D04E-82F0-ACDFC358EA49}">
      <dgm:prSet/>
      <dgm:spPr/>
      <dgm:t>
        <a:bodyPr/>
        <a:lstStyle/>
        <a:p>
          <a:endParaRPr lang="en-US"/>
        </a:p>
      </dgm:t>
    </dgm:pt>
    <dgm:pt modelId="{769F3192-514C-0548-96C8-C7A323DFA4E7}">
      <dgm:prSet phldrT="[Text]" custT="1"/>
      <dgm:spPr/>
      <dgm:t>
        <a:bodyPr/>
        <a:lstStyle/>
        <a:p>
          <a:pPr algn="l">
            <a:spcAft>
              <a:spcPts val="888"/>
            </a:spcAft>
          </a:pPr>
          <a:r>
            <a:rPr lang="en-US" sz="1600" smtClean="0"/>
            <a:t>Fiscal overspending</a:t>
          </a:r>
          <a:endParaRPr lang="en-US" sz="1600" dirty="0"/>
        </a:p>
      </dgm:t>
    </dgm:pt>
    <dgm:pt modelId="{43325CC7-97A0-9B4E-9962-BCC200F60DA5}" type="parTrans" cxnId="{86C67A2A-A1F0-B249-9466-0E9092E16B66}">
      <dgm:prSet/>
      <dgm:spPr/>
      <dgm:t>
        <a:bodyPr/>
        <a:lstStyle/>
        <a:p>
          <a:endParaRPr lang="en-US"/>
        </a:p>
      </dgm:t>
    </dgm:pt>
    <dgm:pt modelId="{31807138-B896-D64B-9738-4FD252895299}" type="sibTrans" cxnId="{86C67A2A-A1F0-B249-9466-0E9092E16B66}">
      <dgm:prSet/>
      <dgm:spPr/>
      <dgm:t>
        <a:bodyPr/>
        <a:lstStyle/>
        <a:p>
          <a:endParaRPr lang="en-US"/>
        </a:p>
      </dgm:t>
    </dgm:pt>
    <dgm:pt modelId="{2A3D20F0-E32C-914B-9744-1B20A9BD9A7A}" type="pres">
      <dgm:prSet presAssocID="{E6F4986E-E4CF-1540-B247-B03675E51F92}" presName="diagram" presStyleCnt="0">
        <dgm:presLayoutVars>
          <dgm:dir/>
          <dgm:resizeHandles val="exact"/>
        </dgm:presLayoutVars>
      </dgm:prSet>
      <dgm:spPr/>
      <dgm:t>
        <a:bodyPr/>
        <a:lstStyle/>
        <a:p>
          <a:endParaRPr lang="en-US"/>
        </a:p>
      </dgm:t>
    </dgm:pt>
    <dgm:pt modelId="{BA72E5F3-9C2F-9149-861A-C068D771FBC7}" type="pres">
      <dgm:prSet presAssocID="{C032F7C0-4B51-F345-A7D6-ECFA81B4074E}" presName="node" presStyleLbl="node1" presStyleIdx="0" presStyleCnt="4">
        <dgm:presLayoutVars>
          <dgm:bulletEnabled val="1"/>
        </dgm:presLayoutVars>
      </dgm:prSet>
      <dgm:spPr>
        <a:prstGeom prst="rect">
          <a:avLst/>
        </a:prstGeom>
      </dgm:spPr>
      <dgm:t>
        <a:bodyPr/>
        <a:lstStyle/>
        <a:p>
          <a:endParaRPr lang="en-US"/>
        </a:p>
      </dgm:t>
    </dgm:pt>
    <dgm:pt modelId="{DD34787D-B10D-C94E-96A3-5FABD1B4E5BB}" type="pres">
      <dgm:prSet presAssocID="{396C9A77-E268-904A-B0AC-B11C55BA6A64}" presName="sibTrans" presStyleCnt="0"/>
      <dgm:spPr/>
    </dgm:pt>
    <dgm:pt modelId="{CC1E1A80-9732-724D-94D8-CBC538B4E652}" type="pres">
      <dgm:prSet presAssocID="{E6E058FF-9067-8645-B2B9-22448B7F4861}" presName="node" presStyleLbl="node1" presStyleIdx="1" presStyleCnt="4">
        <dgm:presLayoutVars>
          <dgm:bulletEnabled val="1"/>
        </dgm:presLayoutVars>
      </dgm:prSet>
      <dgm:spPr>
        <a:prstGeom prst="rect">
          <a:avLst/>
        </a:prstGeom>
      </dgm:spPr>
      <dgm:t>
        <a:bodyPr/>
        <a:lstStyle/>
        <a:p>
          <a:endParaRPr lang="en-US"/>
        </a:p>
      </dgm:t>
    </dgm:pt>
    <dgm:pt modelId="{FD126B53-C409-C74C-834C-A2199DE092A1}" type="pres">
      <dgm:prSet presAssocID="{2CEF5467-4832-1648-9192-86EED8C00909}" presName="sibTrans" presStyleCnt="0"/>
      <dgm:spPr/>
    </dgm:pt>
    <dgm:pt modelId="{93001673-4F36-4049-AB01-EC23CC063D40}" type="pres">
      <dgm:prSet presAssocID="{3BB6373D-39AE-7643-8CA3-B93BB33AFAC3}" presName="node" presStyleLbl="node1" presStyleIdx="2" presStyleCnt="4" custLinFactNeighborY="4727">
        <dgm:presLayoutVars>
          <dgm:bulletEnabled val="1"/>
        </dgm:presLayoutVars>
      </dgm:prSet>
      <dgm:spPr/>
      <dgm:t>
        <a:bodyPr/>
        <a:lstStyle/>
        <a:p>
          <a:endParaRPr lang="en-US"/>
        </a:p>
      </dgm:t>
    </dgm:pt>
    <dgm:pt modelId="{44FBE6C9-41DA-6340-9925-51DEA0C762CD}" type="pres">
      <dgm:prSet presAssocID="{BAA03EB8-6B5C-854E-9865-31145621EA58}" presName="sibTrans" presStyleCnt="0"/>
      <dgm:spPr/>
    </dgm:pt>
    <dgm:pt modelId="{0A45C5A2-9C54-7947-8A56-B571EF2A00DA}" type="pres">
      <dgm:prSet presAssocID="{09C7C2AD-FEB4-AD44-A98D-546949AE1636}" presName="node" presStyleLbl="node1" presStyleIdx="3" presStyleCnt="4">
        <dgm:presLayoutVars>
          <dgm:bulletEnabled val="1"/>
        </dgm:presLayoutVars>
      </dgm:prSet>
      <dgm:spPr/>
      <dgm:t>
        <a:bodyPr/>
        <a:lstStyle/>
        <a:p>
          <a:endParaRPr lang="en-US"/>
        </a:p>
      </dgm:t>
    </dgm:pt>
  </dgm:ptLst>
  <dgm:cxnLst>
    <dgm:cxn modelId="{83F6576D-B178-1548-83E5-0F8FFEBD0B32}" srcId="{09C7C2AD-FEB4-AD44-A98D-546949AE1636}" destId="{DEA34E67-A389-4A46-A2A8-4CD2A1E6044E}" srcOrd="0" destOrd="0" parTransId="{7D9BBF6F-0F4F-F942-81D6-7FB74B6F16B6}" sibTransId="{C470A17D-A80A-B641-98BB-27E1A6990B26}"/>
    <dgm:cxn modelId="{86C67A2A-A1F0-B249-9466-0E9092E16B66}" srcId="{09C7C2AD-FEB4-AD44-A98D-546949AE1636}" destId="{769F3192-514C-0548-96C8-C7A323DFA4E7}" srcOrd="2" destOrd="0" parTransId="{43325CC7-97A0-9B4E-9962-BCC200F60DA5}" sibTransId="{31807138-B896-D64B-9738-4FD252895299}"/>
    <dgm:cxn modelId="{D735E6EC-7A2C-B54B-8460-3F0A977B70E1}" type="presOf" srcId="{52A94169-CE8D-3B4B-AF72-1B6E14BB4828}" destId="{CC1E1A80-9732-724D-94D8-CBC538B4E652}" srcOrd="0" destOrd="3" presId="urn:microsoft.com/office/officeart/2005/8/layout/default#2"/>
    <dgm:cxn modelId="{CA1A529D-A9BD-364D-B3BA-F352F85E498A}" type="presOf" srcId="{E6E058FF-9067-8645-B2B9-22448B7F4861}" destId="{CC1E1A80-9732-724D-94D8-CBC538B4E652}" srcOrd="0" destOrd="0" presId="urn:microsoft.com/office/officeart/2005/8/layout/default#2"/>
    <dgm:cxn modelId="{1E35CC38-BBA9-3945-AF20-2CE57699E3DF}" srcId="{C032F7C0-4B51-F345-A7D6-ECFA81B4074E}" destId="{46FB7CD9-16EE-2140-97CB-4E37F7B64382}" srcOrd="0" destOrd="0" parTransId="{4A87E6DA-6492-AF4E-86AB-FA9A63300B11}" sibTransId="{63C1146C-9B7D-E94C-B3A9-84AA01CF0215}"/>
    <dgm:cxn modelId="{062E8A78-907B-2D41-9638-D142C882208B}" type="presOf" srcId="{3316485A-C596-1145-8C94-AA45B5D4DB69}" destId="{0A45C5A2-9C54-7947-8A56-B571EF2A00DA}" srcOrd="0" destOrd="2" presId="urn:microsoft.com/office/officeart/2005/8/layout/default#2"/>
    <dgm:cxn modelId="{3C58200B-800F-DA4B-955C-C418FD14E720}" type="presOf" srcId="{769F3192-514C-0548-96C8-C7A323DFA4E7}" destId="{0A45C5A2-9C54-7947-8A56-B571EF2A00DA}" srcOrd="0" destOrd="3" presId="urn:microsoft.com/office/officeart/2005/8/layout/default#2"/>
    <dgm:cxn modelId="{701FAFD7-FDB8-D04E-82F0-ACDFC358EA49}" srcId="{09C7C2AD-FEB4-AD44-A98D-546949AE1636}" destId="{3316485A-C596-1145-8C94-AA45B5D4DB69}" srcOrd="1" destOrd="0" parTransId="{4F18CD0C-69E8-284C-B069-DD3CCE052586}" sibTransId="{A047D481-9729-5D40-A975-390AC15DA777}"/>
    <dgm:cxn modelId="{D0772763-D68C-C245-995F-76079037D1DA}" srcId="{C032F7C0-4B51-F345-A7D6-ECFA81B4074E}" destId="{EAC43185-7A72-9C41-809A-BE02862B7DF3}" srcOrd="1" destOrd="0" parTransId="{C5C234F2-9BEA-EC4C-A51D-F0D26D90E3AE}" sibTransId="{6895BE9B-C700-2E41-8339-5B1611450DCF}"/>
    <dgm:cxn modelId="{1100B72F-DEDA-F746-831C-B5A10E8CBF15}" type="presOf" srcId="{624C5F5B-A321-B342-92B0-CB4166E473F5}" destId="{CC1E1A80-9732-724D-94D8-CBC538B4E652}" srcOrd="0" destOrd="1" presId="urn:microsoft.com/office/officeart/2005/8/layout/default#2"/>
    <dgm:cxn modelId="{0EA4E105-4060-2E45-BED9-861350DB52C2}" type="presOf" srcId="{FBADEE8E-0BF6-F849-9F3F-B8AA2A6C9740}" destId="{93001673-4F36-4049-AB01-EC23CC063D40}" srcOrd="0" destOrd="1" presId="urn:microsoft.com/office/officeart/2005/8/layout/default#2"/>
    <dgm:cxn modelId="{B8EF8D89-ADBE-0846-9237-6ADF64F93A19}" type="presOf" srcId="{DEA34E67-A389-4A46-A2A8-4CD2A1E6044E}" destId="{0A45C5A2-9C54-7947-8A56-B571EF2A00DA}" srcOrd="0" destOrd="1" presId="urn:microsoft.com/office/officeart/2005/8/layout/default#2"/>
    <dgm:cxn modelId="{DAA80096-4FE1-4D42-B089-0A291D3C1972}" srcId="{C032F7C0-4B51-F345-A7D6-ECFA81B4074E}" destId="{7AA93406-AFE6-DB48-9D59-472A4C497ADB}" srcOrd="2" destOrd="0" parTransId="{B7F7F56B-3C84-D349-8D00-9B292E1481BD}" sibTransId="{D1CA0387-6C53-0B41-A5FB-AA52CBEC417B}"/>
    <dgm:cxn modelId="{B20A26B3-57BB-2A45-88F9-DF76C4D57CF0}" srcId="{E6E058FF-9067-8645-B2B9-22448B7F4861}" destId="{52A94169-CE8D-3B4B-AF72-1B6E14BB4828}" srcOrd="2" destOrd="0" parTransId="{66689A50-7680-C248-B41A-23A1FCBCD2C7}" sibTransId="{D132E8C0-B232-BC47-AF25-3E81BBC266D3}"/>
    <dgm:cxn modelId="{CAA837BA-4291-AE45-8559-F449B54549C3}" type="presOf" srcId="{D9102EFD-8E55-394A-A090-737943C24B8D}" destId="{93001673-4F36-4049-AB01-EC23CC063D40}" srcOrd="0" destOrd="2" presId="urn:microsoft.com/office/officeart/2005/8/layout/default#2"/>
    <dgm:cxn modelId="{91EA2C14-C1EA-894C-9CE0-031898BE7EB5}" srcId="{E6F4986E-E4CF-1540-B247-B03675E51F92}" destId="{3BB6373D-39AE-7643-8CA3-B93BB33AFAC3}" srcOrd="2" destOrd="0" parTransId="{ABDC7499-FA42-634E-B6F5-F642D626C8C1}" sibTransId="{BAA03EB8-6B5C-854E-9865-31145621EA58}"/>
    <dgm:cxn modelId="{89471B8A-E69C-7949-8E7B-1A4179A2C5AE}" srcId="{E6E058FF-9067-8645-B2B9-22448B7F4861}" destId="{6A24DFF7-D1BB-FB4D-9FE3-08C091F581CA}" srcOrd="1" destOrd="0" parTransId="{52BFCFD1-C321-AF48-BB9C-E420F39799A0}" sibTransId="{2FB4A010-A864-FE4E-83AC-FF29D4BA7CE9}"/>
    <dgm:cxn modelId="{7E0806B6-67DD-984C-B21C-F555EDA21227}" type="presOf" srcId="{09C7C2AD-FEB4-AD44-A98D-546949AE1636}" destId="{0A45C5A2-9C54-7947-8A56-B571EF2A00DA}" srcOrd="0" destOrd="0" presId="urn:microsoft.com/office/officeart/2005/8/layout/default#2"/>
    <dgm:cxn modelId="{6077DF15-A230-E848-9294-76991F7A69AD}" srcId="{E6F4986E-E4CF-1540-B247-B03675E51F92}" destId="{E6E058FF-9067-8645-B2B9-22448B7F4861}" srcOrd="1" destOrd="0" parTransId="{F30F34FD-1CFA-5343-BCF8-B177D44D10F9}" sibTransId="{2CEF5467-4832-1648-9192-86EED8C00909}"/>
    <dgm:cxn modelId="{E08393A1-09A7-BC4F-803D-F9405B719E98}" type="presOf" srcId="{EAC43185-7A72-9C41-809A-BE02862B7DF3}" destId="{BA72E5F3-9C2F-9149-861A-C068D771FBC7}" srcOrd="0" destOrd="2" presId="urn:microsoft.com/office/officeart/2005/8/layout/default#2"/>
    <dgm:cxn modelId="{50429E51-2080-E044-9862-95FF41E6A444}" srcId="{3BB6373D-39AE-7643-8CA3-B93BB33AFAC3}" destId="{0E17A2C5-C705-AA4D-ABAF-D397CA76C5CE}" srcOrd="2" destOrd="0" parTransId="{56E04859-17D0-B34B-A553-65DB4348DC06}" sibTransId="{ED89212C-3782-0D46-A3E3-6FEEBFD58662}"/>
    <dgm:cxn modelId="{203EC083-0BA1-4543-A140-4B8B930D3F92}" srcId="{E6F4986E-E4CF-1540-B247-B03675E51F92}" destId="{09C7C2AD-FEB4-AD44-A98D-546949AE1636}" srcOrd="3" destOrd="0" parTransId="{91B81F87-8747-4C44-966E-99D795AEF23D}" sibTransId="{F4DA6147-27EE-214C-B3E5-EF7D392D5C53}"/>
    <dgm:cxn modelId="{DBB57AA7-5B38-874B-89E6-98F90402713D}" type="presOf" srcId="{7AA93406-AFE6-DB48-9D59-472A4C497ADB}" destId="{BA72E5F3-9C2F-9149-861A-C068D771FBC7}" srcOrd="0" destOrd="3" presId="urn:microsoft.com/office/officeart/2005/8/layout/default#2"/>
    <dgm:cxn modelId="{644ACDD7-A326-0444-B81C-9643C82A04B5}" type="presOf" srcId="{C032F7C0-4B51-F345-A7D6-ECFA81B4074E}" destId="{BA72E5F3-9C2F-9149-861A-C068D771FBC7}" srcOrd="0" destOrd="0" presId="urn:microsoft.com/office/officeart/2005/8/layout/default#2"/>
    <dgm:cxn modelId="{4246DC42-EB10-804B-8211-786F56817CFD}" srcId="{E6E058FF-9067-8645-B2B9-22448B7F4861}" destId="{624C5F5B-A321-B342-92B0-CB4166E473F5}" srcOrd="0" destOrd="0" parTransId="{33EA0ED9-59B7-6141-B8E3-467825171667}" sibTransId="{474CE19E-54DC-0B46-B189-77C13CB6D76A}"/>
    <dgm:cxn modelId="{18487370-91FF-A349-8D2A-1A92D341963B}" srcId="{3BB6373D-39AE-7643-8CA3-B93BB33AFAC3}" destId="{FBADEE8E-0BF6-F849-9F3F-B8AA2A6C9740}" srcOrd="0" destOrd="0" parTransId="{5BBA874A-A66C-074D-A04B-2CFB85B3BCFE}" sibTransId="{F45A3E8E-535C-AE48-A198-9B32F9F0288F}"/>
    <dgm:cxn modelId="{F4D446DD-413B-1E41-BC43-C2CA3F00384B}" srcId="{3BB6373D-39AE-7643-8CA3-B93BB33AFAC3}" destId="{D9102EFD-8E55-394A-A090-737943C24B8D}" srcOrd="1" destOrd="0" parTransId="{5E4B3208-C84C-1F48-97EB-99D86237F98D}" sibTransId="{7C6A0356-0F28-0D42-8155-D5218673B4CD}"/>
    <dgm:cxn modelId="{41A76A85-53B1-B245-A15C-4B0EE05B693B}" type="presOf" srcId="{46FB7CD9-16EE-2140-97CB-4E37F7B64382}" destId="{BA72E5F3-9C2F-9149-861A-C068D771FBC7}" srcOrd="0" destOrd="1" presId="urn:microsoft.com/office/officeart/2005/8/layout/default#2"/>
    <dgm:cxn modelId="{B276DF32-5A01-894B-A53B-FCE98DDC0DC9}" type="presOf" srcId="{3BB6373D-39AE-7643-8CA3-B93BB33AFAC3}" destId="{93001673-4F36-4049-AB01-EC23CC063D40}" srcOrd="0" destOrd="0" presId="urn:microsoft.com/office/officeart/2005/8/layout/default#2"/>
    <dgm:cxn modelId="{6303F83C-5C28-8A46-AB13-60790CE1E25E}" type="presOf" srcId="{E6F4986E-E4CF-1540-B247-B03675E51F92}" destId="{2A3D20F0-E32C-914B-9744-1B20A9BD9A7A}" srcOrd="0" destOrd="0" presId="urn:microsoft.com/office/officeart/2005/8/layout/default#2"/>
    <dgm:cxn modelId="{97719DD0-335C-0B4C-908A-B0A2134C2374}" type="presOf" srcId="{0E17A2C5-C705-AA4D-ABAF-D397CA76C5CE}" destId="{93001673-4F36-4049-AB01-EC23CC063D40}" srcOrd="0" destOrd="3" presId="urn:microsoft.com/office/officeart/2005/8/layout/default#2"/>
    <dgm:cxn modelId="{F26288AF-9BDA-3E43-9D8E-C52B1EC1FF0F}" type="presOf" srcId="{6A24DFF7-D1BB-FB4D-9FE3-08C091F581CA}" destId="{CC1E1A80-9732-724D-94D8-CBC538B4E652}" srcOrd="0" destOrd="2" presId="urn:microsoft.com/office/officeart/2005/8/layout/default#2"/>
    <dgm:cxn modelId="{CB80EF5B-F907-C14E-B267-F9D556B499C5}" srcId="{E6F4986E-E4CF-1540-B247-B03675E51F92}" destId="{C032F7C0-4B51-F345-A7D6-ECFA81B4074E}" srcOrd="0" destOrd="0" parTransId="{FD29D33C-6778-F541-A732-FE596A0E0AC9}" sibTransId="{396C9A77-E268-904A-B0AC-B11C55BA6A64}"/>
    <dgm:cxn modelId="{A9814A57-1592-B145-AF7B-2A2D5B69F8A3}" type="presParOf" srcId="{2A3D20F0-E32C-914B-9744-1B20A9BD9A7A}" destId="{BA72E5F3-9C2F-9149-861A-C068D771FBC7}" srcOrd="0" destOrd="0" presId="urn:microsoft.com/office/officeart/2005/8/layout/default#2"/>
    <dgm:cxn modelId="{B8E0352D-82D7-EC46-B7E5-23201AF0819E}" type="presParOf" srcId="{2A3D20F0-E32C-914B-9744-1B20A9BD9A7A}" destId="{DD34787D-B10D-C94E-96A3-5FABD1B4E5BB}" srcOrd="1" destOrd="0" presId="urn:microsoft.com/office/officeart/2005/8/layout/default#2"/>
    <dgm:cxn modelId="{B2D87FA6-8F24-FF43-91BD-159B640EB1FE}" type="presParOf" srcId="{2A3D20F0-E32C-914B-9744-1B20A9BD9A7A}" destId="{CC1E1A80-9732-724D-94D8-CBC538B4E652}" srcOrd="2" destOrd="0" presId="urn:microsoft.com/office/officeart/2005/8/layout/default#2"/>
    <dgm:cxn modelId="{41D60E85-BB8E-9F45-94F7-24FDF5D09E17}" type="presParOf" srcId="{2A3D20F0-E32C-914B-9744-1B20A9BD9A7A}" destId="{FD126B53-C409-C74C-834C-A2199DE092A1}" srcOrd="3" destOrd="0" presId="urn:microsoft.com/office/officeart/2005/8/layout/default#2"/>
    <dgm:cxn modelId="{B5BF1632-8BA7-6A4E-B363-5A9F39F870A0}" type="presParOf" srcId="{2A3D20F0-E32C-914B-9744-1B20A9BD9A7A}" destId="{93001673-4F36-4049-AB01-EC23CC063D40}" srcOrd="4" destOrd="0" presId="urn:microsoft.com/office/officeart/2005/8/layout/default#2"/>
    <dgm:cxn modelId="{74778702-EB9D-7143-AF90-D5C4C718C0BE}" type="presParOf" srcId="{2A3D20F0-E32C-914B-9744-1B20A9BD9A7A}" destId="{44FBE6C9-41DA-6340-9925-51DEA0C762CD}" srcOrd="5" destOrd="0" presId="urn:microsoft.com/office/officeart/2005/8/layout/default#2"/>
    <dgm:cxn modelId="{15F17AB7-932B-9D44-97DC-8F48AB35681C}" type="presParOf" srcId="{2A3D20F0-E32C-914B-9744-1B20A9BD9A7A}" destId="{0A45C5A2-9C54-7947-8A56-B571EF2A00DA}" srcOrd="6" destOrd="0" presId="urn:microsoft.com/office/officeart/2005/8/layout/default#2"/>
  </dgm:cxnLst>
  <dgm:bg>
    <a:effectLst>
      <a:glow rad="139700">
        <a:schemeClr val="accent1">
          <a:alpha val="75000"/>
        </a:schemeClr>
      </a:glow>
    </a:effect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8374A2-336E-7840-89BD-931987B20AA2}" type="doc">
      <dgm:prSet loTypeId="urn:microsoft.com/office/officeart/2005/8/layout/radial1" loCatId="relationship" qsTypeId="urn:microsoft.com/office/officeart/2005/8/quickstyle/simple1" qsCatId="simple" csTypeId="urn:microsoft.com/office/officeart/2005/8/colors/accent5_2" csCatId="accent5" phldr="1"/>
      <dgm:spPr/>
      <dgm:t>
        <a:bodyPr/>
        <a:lstStyle/>
        <a:p>
          <a:endParaRPr lang="en-US"/>
        </a:p>
      </dgm:t>
    </dgm:pt>
    <dgm:pt modelId="{90902BA1-9CB0-E742-873E-A9A3392B259F}">
      <dgm:prSet phldrT="[Text]" custT="1"/>
      <dgm:spPr/>
      <dgm:t>
        <a:bodyPr/>
        <a:lstStyle/>
        <a:p>
          <a:r>
            <a:rPr lang="en-US" sz="1100" b="1" dirty="0" smtClean="0"/>
            <a:t>Board</a:t>
          </a:r>
          <a:endParaRPr lang="en-US" sz="1100" b="1" dirty="0"/>
        </a:p>
      </dgm:t>
    </dgm:pt>
    <dgm:pt modelId="{C39CEB5C-B95F-D14F-AACF-5133380BDF10}" type="parTrans" cxnId="{592E5740-463D-C046-8BC5-24D5D858FBE8}">
      <dgm:prSet/>
      <dgm:spPr/>
      <dgm:t>
        <a:bodyPr/>
        <a:lstStyle/>
        <a:p>
          <a:endParaRPr lang="en-US"/>
        </a:p>
      </dgm:t>
    </dgm:pt>
    <dgm:pt modelId="{279FE3D2-4E88-A64A-9B1D-26E0EAA7688B}" type="sibTrans" cxnId="{592E5740-463D-C046-8BC5-24D5D858FBE8}">
      <dgm:prSet/>
      <dgm:spPr/>
      <dgm:t>
        <a:bodyPr/>
        <a:lstStyle/>
        <a:p>
          <a:endParaRPr lang="en-US"/>
        </a:p>
      </dgm:t>
    </dgm:pt>
    <dgm:pt modelId="{6C6DA2C2-7BBD-4B4A-81F8-600C112470FA}">
      <dgm:prSet phldrT="[Text]" custT="1"/>
      <dgm:spPr/>
      <dgm:t>
        <a:bodyPr/>
        <a:lstStyle/>
        <a:p>
          <a:r>
            <a:rPr lang="en-US" sz="1100" b="1" dirty="0" smtClean="0"/>
            <a:t>Steward-ship</a:t>
          </a:r>
          <a:endParaRPr lang="en-US" sz="1100" b="1" dirty="0"/>
        </a:p>
      </dgm:t>
    </dgm:pt>
    <dgm:pt modelId="{A3D718D4-80B9-E449-BCAB-A8B92F6EFB7E}" type="parTrans" cxnId="{B106783F-93A0-0246-B221-002986A7F757}">
      <dgm:prSet/>
      <dgm:spPr/>
      <dgm:t>
        <a:bodyPr/>
        <a:lstStyle/>
        <a:p>
          <a:endParaRPr lang="en-US"/>
        </a:p>
      </dgm:t>
    </dgm:pt>
    <dgm:pt modelId="{30317D3F-E947-5E44-A2A4-5BEBF7228691}" type="sibTrans" cxnId="{B106783F-93A0-0246-B221-002986A7F757}">
      <dgm:prSet/>
      <dgm:spPr/>
      <dgm:t>
        <a:bodyPr/>
        <a:lstStyle/>
        <a:p>
          <a:endParaRPr lang="en-US"/>
        </a:p>
      </dgm:t>
    </dgm:pt>
    <dgm:pt modelId="{22FC5D86-3F41-8841-B92D-FEF45411B50F}">
      <dgm:prSet phldrT="[Text]" custT="1"/>
      <dgm:spPr/>
      <dgm:t>
        <a:bodyPr/>
        <a:lstStyle/>
        <a:p>
          <a:r>
            <a:rPr lang="en-US" sz="1100" b="1" dirty="0" smtClean="0"/>
            <a:t>Ways &amp; Means</a:t>
          </a:r>
          <a:endParaRPr lang="en-US" sz="1100" b="1" dirty="0"/>
        </a:p>
      </dgm:t>
    </dgm:pt>
    <dgm:pt modelId="{1AC352A9-0382-0B42-B9D5-1BBAC50B9786}" type="parTrans" cxnId="{3536F7F7-F8A6-724A-B7EC-BD17B32F1FF0}">
      <dgm:prSet/>
      <dgm:spPr/>
      <dgm:t>
        <a:bodyPr/>
        <a:lstStyle/>
        <a:p>
          <a:endParaRPr lang="en-US"/>
        </a:p>
      </dgm:t>
    </dgm:pt>
    <dgm:pt modelId="{D457EC70-DAB4-7D42-A20B-248DB4F74E94}" type="sibTrans" cxnId="{3536F7F7-F8A6-724A-B7EC-BD17B32F1FF0}">
      <dgm:prSet/>
      <dgm:spPr/>
      <dgm:t>
        <a:bodyPr/>
        <a:lstStyle/>
        <a:p>
          <a:endParaRPr lang="en-US"/>
        </a:p>
      </dgm:t>
    </dgm:pt>
    <dgm:pt modelId="{F05AF951-75DB-5D4E-989E-247312F012D3}">
      <dgm:prSet phldrT="[Text]" custT="1"/>
      <dgm:spPr/>
      <dgm:t>
        <a:bodyPr/>
        <a:lstStyle/>
        <a:p>
          <a:r>
            <a:rPr lang="en-US" sz="1100" b="1" dirty="0" smtClean="0"/>
            <a:t>Legal &amp; Insurance</a:t>
          </a:r>
          <a:endParaRPr lang="en-US" sz="1100" b="1" dirty="0"/>
        </a:p>
      </dgm:t>
    </dgm:pt>
    <dgm:pt modelId="{ECC27A66-5702-8F41-AFB8-9D4D925772C9}" type="parTrans" cxnId="{3E682760-30C3-B841-B5BB-5BF1579D55AA}">
      <dgm:prSet/>
      <dgm:spPr/>
      <dgm:t>
        <a:bodyPr/>
        <a:lstStyle/>
        <a:p>
          <a:endParaRPr lang="en-US"/>
        </a:p>
      </dgm:t>
    </dgm:pt>
    <dgm:pt modelId="{B7C1B445-5177-E54A-8F30-0D15A575DF46}" type="sibTrans" cxnId="{3E682760-30C3-B841-B5BB-5BF1579D55AA}">
      <dgm:prSet/>
      <dgm:spPr/>
      <dgm:t>
        <a:bodyPr/>
        <a:lstStyle/>
        <a:p>
          <a:endParaRPr lang="en-US"/>
        </a:p>
      </dgm:t>
    </dgm:pt>
    <dgm:pt modelId="{B46F04FA-05CB-104B-B626-E10E96DD0E15}">
      <dgm:prSet phldrT="[Text]" custT="1"/>
      <dgm:spPr/>
      <dgm:t>
        <a:bodyPr/>
        <a:lstStyle/>
        <a:p>
          <a:r>
            <a:rPr lang="en-US" sz="1100" b="1" dirty="0" smtClean="0"/>
            <a:t>Budget &amp; Finance</a:t>
          </a:r>
          <a:endParaRPr lang="en-US" sz="1100" b="1" dirty="0"/>
        </a:p>
      </dgm:t>
    </dgm:pt>
    <dgm:pt modelId="{B2EEFF93-3194-7C4C-8228-154F01DC7A55}" type="parTrans" cxnId="{45F88861-7DF0-3147-8C4E-1F400370ABFA}">
      <dgm:prSet/>
      <dgm:spPr/>
      <dgm:t>
        <a:bodyPr/>
        <a:lstStyle/>
        <a:p>
          <a:endParaRPr lang="en-US"/>
        </a:p>
      </dgm:t>
    </dgm:pt>
    <dgm:pt modelId="{F0A56912-C20B-6349-9C78-C4337A610C1E}" type="sibTrans" cxnId="{45F88861-7DF0-3147-8C4E-1F400370ABFA}">
      <dgm:prSet/>
      <dgm:spPr/>
      <dgm:t>
        <a:bodyPr/>
        <a:lstStyle/>
        <a:p>
          <a:endParaRPr lang="en-US"/>
        </a:p>
      </dgm:t>
    </dgm:pt>
    <dgm:pt modelId="{6DAE4E3A-BB74-F74F-AA90-1178B538E57D}">
      <dgm:prSet phldrT="[Text]" custT="1"/>
      <dgm:spPr/>
      <dgm:t>
        <a:bodyPr/>
        <a:lstStyle/>
        <a:p>
          <a:r>
            <a:rPr lang="en-US" sz="1100" b="1" dirty="0" err="1" smtClean="0"/>
            <a:t>Commun-ications</a:t>
          </a:r>
          <a:endParaRPr lang="en-US" sz="1100" b="1" dirty="0"/>
        </a:p>
      </dgm:t>
    </dgm:pt>
    <dgm:pt modelId="{415E312D-F361-8A47-9921-234390CF764A}" type="parTrans" cxnId="{C6CBD954-0960-D941-8262-E4EC9784BE02}">
      <dgm:prSet/>
      <dgm:spPr/>
      <dgm:t>
        <a:bodyPr/>
        <a:lstStyle/>
        <a:p>
          <a:endParaRPr lang="en-US"/>
        </a:p>
      </dgm:t>
    </dgm:pt>
    <dgm:pt modelId="{B5539673-1EC6-2542-B378-9DE2ED7F1332}" type="sibTrans" cxnId="{C6CBD954-0960-D941-8262-E4EC9784BE02}">
      <dgm:prSet/>
      <dgm:spPr/>
      <dgm:t>
        <a:bodyPr/>
        <a:lstStyle/>
        <a:p>
          <a:endParaRPr lang="en-US"/>
        </a:p>
      </dgm:t>
    </dgm:pt>
    <dgm:pt modelId="{F15A89A2-4457-B948-85AA-CD5206077D2C}">
      <dgm:prSet phldrT="[Text]" custT="1"/>
      <dgm:spPr/>
      <dgm:t>
        <a:bodyPr/>
        <a:lstStyle/>
        <a:p>
          <a:r>
            <a:rPr lang="en-US" sz="1100" b="1" dirty="0" smtClean="0"/>
            <a:t>Admin/Staffing</a:t>
          </a:r>
          <a:endParaRPr lang="en-US" sz="1100" b="1" dirty="0"/>
        </a:p>
      </dgm:t>
    </dgm:pt>
    <dgm:pt modelId="{4E356CE7-8385-6E48-837E-FDCEEF52A76C}" type="parTrans" cxnId="{5E7D2B3D-C0CC-054D-94F8-4DD28ECA0243}">
      <dgm:prSet/>
      <dgm:spPr/>
      <dgm:t>
        <a:bodyPr/>
        <a:lstStyle/>
        <a:p>
          <a:endParaRPr lang="en-US"/>
        </a:p>
      </dgm:t>
    </dgm:pt>
    <dgm:pt modelId="{4EECE08C-8012-734A-A0CD-E006047062CD}" type="sibTrans" cxnId="{5E7D2B3D-C0CC-054D-94F8-4DD28ECA0243}">
      <dgm:prSet/>
      <dgm:spPr/>
      <dgm:t>
        <a:bodyPr/>
        <a:lstStyle/>
        <a:p>
          <a:endParaRPr lang="en-US"/>
        </a:p>
      </dgm:t>
    </dgm:pt>
    <dgm:pt modelId="{95987F3D-79C0-734E-BC39-CF5FECB6121F}">
      <dgm:prSet phldrT="[Text]"/>
      <dgm:spPr/>
      <dgm:t>
        <a:bodyPr/>
        <a:lstStyle/>
        <a:p>
          <a:r>
            <a:rPr lang="en-US" b="1" dirty="0" smtClean="0"/>
            <a:t>Church Services</a:t>
          </a:r>
          <a:endParaRPr lang="en-US" b="1" dirty="0"/>
        </a:p>
      </dgm:t>
    </dgm:pt>
    <dgm:pt modelId="{A90D9310-C8DA-A14D-9896-A6E377365AE9}" type="parTrans" cxnId="{FE912915-6891-364A-8271-5546BAFF3C5E}">
      <dgm:prSet/>
      <dgm:spPr/>
      <dgm:t>
        <a:bodyPr/>
        <a:lstStyle/>
        <a:p>
          <a:endParaRPr lang="en-US"/>
        </a:p>
      </dgm:t>
    </dgm:pt>
    <dgm:pt modelId="{C8982558-0B50-9F42-8705-1225AE04C082}" type="sibTrans" cxnId="{FE912915-6891-364A-8271-5546BAFF3C5E}">
      <dgm:prSet/>
      <dgm:spPr/>
      <dgm:t>
        <a:bodyPr/>
        <a:lstStyle/>
        <a:p>
          <a:endParaRPr lang="en-US"/>
        </a:p>
      </dgm:t>
    </dgm:pt>
    <dgm:pt modelId="{706CF21E-7935-C747-92BC-FD711734720B}">
      <dgm:prSet phldrT="[Text]"/>
      <dgm:spPr/>
      <dgm:t>
        <a:bodyPr/>
        <a:lstStyle/>
        <a:p>
          <a:r>
            <a:rPr lang="en-US" b="1" dirty="0" smtClean="0"/>
            <a:t>Education</a:t>
          </a:r>
          <a:endParaRPr lang="en-US" b="1" dirty="0"/>
        </a:p>
      </dgm:t>
    </dgm:pt>
    <dgm:pt modelId="{3B767287-FB0D-B740-B5D6-10CB7EEA3A5A}" type="parTrans" cxnId="{77A94697-4AC1-F64F-8D77-9E79CE295957}">
      <dgm:prSet/>
      <dgm:spPr/>
      <dgm:t>
        <a:bodyPr/>
        <a:lstStyle/>
        <a:p>
          <a:endParaRPr lang="en-US"/>
        </a:p>
      </dgm:t>
    </dgm:pt>
    <dgm:pt modelId="{FA19FE81-880F-1D41-9207-1BB868A85816}" type="sibTrans" cxnId="{77A94697-4AC1-F64F-8D77-9E79CE295957}">
      <dgm:prSet/>
      <dgm:spPr/>
      <dgm:t>
        <a:bodyPr/>
        <a:lstStyle/>
        <a:p>
          <a:endParaRPr lang="en-US"/>
        </a:p>
      </dgm:t>
    </dgm:pt>
    <dgm:pt modelId="{916F25B9-E74F-AC41-980C-4A021910EAD0}">
      <dgm:prSet phldrT="[Text]"/>
      <dgm:spPr/>
      <dgm:t>
        <a:bodyPr/>
        <a:lstStyle/>
        <a:p>
          <a:r>
            <a:rPr lang="en-US" b="1" dirty="0" smtClean="0"/>
            <a:t>Ministry &amp; Outreach</a:t>
          </a:r>
          <a:endParaRPr lang="en-US" b="1" dirty="0"/>
        </a:p>
      </dgm:t>
    </dgm:pt>
    <dgm:pt modelId="{8687F17D-EF79-AD4D-B31D-6223729FDA99}" type="parTrans" cxnId="{1A70D7B1-AC75-9246-8AE6-4D40714CF5B3}">
      <dgm:prSet/>
      <dgm:spPr/>
      <dgm:t>
        <a:bodyPr/>
        <a:lstStyle/>
        <a:p>
          <a:endParaRPr lang="en-US"/>
        </a:p>
      </dgm:t>
    </dgm:pt>
    <dgm:pt modelId="{E153CF3F-AE97-7545-B592-B01128AC983C}" type="sibTrans" cxnId="{1A70D7B1-AC75-9246-8AE6-4D40714CF5B3}">
      <dgm:prSet/>
      <dgm:spPr/>
      <dgm:t>
        <a:bodyPr/>
        <a:lstStyle/>
        <a:p>
          <a:endParaRPr lang="en-US"/>
        </a:p>
      </dgm:t>
    </dgm:pt>
    <dgm:pt modelId="{5A1923C2-10EE-A74C-B5FA-171D7B6F4804}">
      <dgm:prSet phldrT="[Text]"/>
      <dgm:spPr/>
      <dgm:t>
        <a:bodyPr/>
        <a:lstStyle/>
        <a:p>
          <a:r>
            <a:rPr lang="en-US" b="1" dirty="0" smtClean="0"/>
            <a:t>Physical Plant</a:t>
          </a:r>
          <a:endParaRPr lang="en-US" b="1" dirty="0"/>
        </a:p>
      </dgm:t>
    </dgm:pt>
    <dgm:pt modelId="{F3AE6BA5-5D37-6D47-8341-54530DD27082}" type="parTrans" cxnId="{41C3C32E-8580-134B-973E-12206E6BAB31}">
      <dgm:prSet/>
      <dgm:spPr/>
      <dgm:t>
        <a:bodyPr/>
        <a:lstStyle/>
        <a:p>
          <a:endParaRPr lang="en-US"/>
        </a:p>
      </dgm:t>
    </dgm:pt>
    <dgm:pt modelId="{B1039E99-E70C-024D-B9BC-8A40EA760CD0}" type="sibTrans" cxnId="{41C3C32E-8580-134B-973E-12206E6BAB31}">
      <dgm:prSet/>
      <dgm:spPr/>
      <dgm:t>
        <a:bodyPr/>
        <a:lstStyle/>
        <a:p>
          <a:endParaRPr lang="en-US"/>
        </a:p>
      </dgm:t>
    </dgm:pt>
    <dgm:pt modelId="{545C9FCF-212D-EE42-9870-A8BE2F4F5B88}" type="pres">
      <dgm:prSet presAssocID="{4D8374A2-336E-7840-89BD-931987B20AA2}" presName="cycle" presStyleCnt="0">
        <dgm:presLayoutVars>
          <dgm:chMax val="1"/>
          <dgm:dir/>
          <dgm:animLvl val="ctr"/>
          <dgm:resizeHandles val="exact"/>
        </dgm:presLayoutVars>
      </dgm:prSet>
      <dgm:spPr/>
      <dgm:t>
        <a:bodyPr/>
        <a:lstStyle/>
        <a:p>
          <a:endParaRPr lang="en-US"/>
        </a:p>
      </dgm:t>
    </dgm:pt>
    <dgm:pt modelId="{CBC59E2E-273A-2E44-A8BC-B28ABAA8A41B}" type="pres">
      <dgm:prSet presAssocID="{90902BA1-9CB0-E742-873E-A9A3392B259F}" presName="centerShape" presStyleLbl="node0" presStyleIdx="0" presStyleCnt="1"/>
      <dgm:spPr/>
      <dgm:t>
        <a:bodyPr/>
        <a:lstStyle/>
        <a:p>
          <a:endParaRPr lang="en-US"/>
        </a:p>
      </dgm:t>
    </dgm:pt>
    <dgm:pt modelId="{F5EA8DE7-724D-0A4B-A67F-958F1239DEF2}" type="pres">
      <dgm:prSet presAssocID="{A3D718D4-80B9-E449-BCAB-A8B92F6EFB7E}" presName="Name9" presStyleLbl="parChTrans1D2" presStyleIdx="0" presStyleCnt="10"/>
      <dgm:spPr/>
      <dgm:t>
        <a:bodyPr/>
        <a:lstStyle/>
        <a:p>
          <a:endParaRPr lang="en-US"/>
        </a:p>
      </dgm:t>
    </dgm:pt>
    <dgm:pt modelId="{DA6E4856-B419-2148-B6AE-78A6E57CBC15}" type="pres">
      <dgm:prSet presAssocID="{A3D718D4-80B9-E449-BCAB-A8B92F6EFB7E}" presName="connTx" presStyleLbl="parChTrans1D2" presStyleIdx="0" presStyleCnt="10"/>
      <dgm:spPr/>
      <dgm:t>
        <a:bodyPr/>
        <a:lstStyle/>
        <a:p>
          <a:endParaRPr lang="en-US"/>
        </a:p>
      </dgm:t>
    </dgm:pt>
    <dgm:pt modelId="{B75AAB42-BC3C-0346-BA32-AF03BABFD6CB}" type="pres">
      <dgm:prSet presAssocID="{6C6DA2C2-7BBD-4B4A-81F8-600C112470FA}" presName="node" presStyleLbl="node1" presStyleIdx="0" presStyleCnt="10">
        <dgm:presLayoutVars>
          <dgm:bulletEnabled val="1"/>
        </dgm:presLayoutVars>
      </dgm:prSet>
      <dgm:spPr/>
      <dgm:t>
        <a:bodyPr/>
        <a:lstStyle/>
        <a:p>
          <a:endParaRPr lang="en-US"/>
        </a:p>
      </dgm:t>
    </dgm:pt>
    <dgm:pt modelId="{FFD17664-0B12-4542-B095-7A3F9DE0D62A}" type="pres">
      <dgm:prSet presAssocID="{1AC352A9-0382-0B42-B9D5-1BBAC50B9786}" presName="Name9" presStyleLbl="parChTrans1D2" presStyleIdx="1" presStyleCnt="10"/>
      <dgm:spPr/>
      <dgm:t>
        <a:bodyPr/>
        <a:lstStyle/>
        <a:p>
          <a:endParaRPr lang="en-US"/>
        </a:p>
      </dgm:t>
    </dgm:pt>
    <dgm:pt modelId="{21C04DA7-7A73-D943-8167-F527DF11BE95}" type="pres">
      <dgm:prSet presAssocID="{1AC352A9-0382-0B42-B9D5-1BBAC50B9786}" presName="connTx" presStyleLbl="parChTrans1D2" presStyleIdx="1" presStyleCnt="10"/>
      <dgm:spPr/>
      <dgm:t>
        <a:bodyPr/>
        <a:lstStyle/>
        <a:p>
          <a:endParaRPr lang="en-US"/>
        </a:p>
      </dgm:t>
    </dgm:pt>
    <dgm:pt modelId="{AE1063C8-7C14-FB4B-B56D-FA0E107DD49E}" type="pres">
      <dgm:prSet presAssocID="{22FC5D86-3F41-8841-B92D-FEF45411B50F}" presName="node" presStyleLbl="node1" presStyleIdx="1" presStyleCnt="10">
        <dgm:presLayoutVars>
          <dgm:bulletEnabled val="1"/>
        </dgm:presLayoutVars>
      </dgm:prSet>
      <dgm:spPr/>
      <dgm:t>
        <a:bodyPr/>
        <a:lstStyle/>
        <a:p>
          <a:endParaRPr lang="en-US"/>
        </a:p>
      </dgm:t>
    </dgm:pt>
    <dgm:pt modelId="{405D9570-8EEC-AD49-A2AC-05983F335102}" type="pres">
      <dgm:prSet presAssocID="{ECC27A66-5702-8F41-AFB8-9D4D925772C9}" presName="Name9" presStyleLbl="parChTrans1D2" presStyleIdx="2" presStyleCnt="10"/>
      <dgm:spPr/>
      <dgm:t>
        <a:bodyPr/>
        <a:lstStyle/>
        <a:p>
          <a:endParaRPr lang="en-US"/>
        </a:p>
      </dgm:t>
    </dgm:pt>
    <dgm:pt modelId="{27FB0C4D-44D7-3241-87F0-EF1766143CB1}" type="pres">
      <dgm:prSet presAssocID="{ECC27A66-5702-8F41-AFB8-9D4D925772C9}" presName="connTx" presStyleLbl="parChTrans1D2" presStyleIdx="2" presStyleCnt="10"/>
      <dgm:spPr/>
      <dgm:t>
        <a:bodyPr/>
        <a:lstStyle/>
        <a:p>
          <a:endParaRPr lang="en-US"/>
        </a:p>
      </dgm:t>
    </dgm:pt>
    <dgm:pt modelId="{C2C0049C-D055-C048-BEF8-2B53B03DA023}" type="pres">
      <dgm:prSet presAssocID="{F05AF951-75DB-5D4E-989E-247312F012D3}" presName="node" presStyleLbl="node1" presStyleIdx="2" presStyleCnt="10">
        <dgm:presLayoutVars>
          <dgm:bulletEnabled val="1"/>
        </dgm:presLayoutVars>
      </dgm:prSet>
      <dgm:spPr/>
      <dgm:t>
        <a:bodyPr/>
        <a:lstStyle/>
        <a:p>
          <a:endParaRPr lang="en-US"/>
        </a:p>
      </dgm:t>
    </dgm:pt>
    <dgm:pt modelId="{24622135-CD21-3B43-B450-87365F1E141F}" type="pres">
      <dgm:prSet presAssocID="{B2EEFF93-3194-7C4C-8228-154F01DC7A55}" presName="Name9" presStyleLbl="parChTrans1D2" presStyleIdx="3" presStyleCnt="10"/>
      <dgm:spPr/>
      <dgm:t>
        <a:bodyPr/>
        <a:lstStyle/>
        <a:p>
          <a:endParaRPr lang="en-US"/>
        </a:p>
      </dgm:t>
    </dgm:pt>
    <dgm:pt modelId="{8051474F-1914-8144-B0AD-7E2B3127955B}" type="pres">
      <dgm:prSet presAssocID="{B2EEFF93-3194-7C4C-8228-154F01DC7A55}" presName="connTx" presStyleLbl="parChTrans1D2" presStyleIdx="3" presStyleCnt="10"/>
      <dgm:spPr/>
      <dgm:t>
        <a:bodyPr/>
        <a:lstStyle/>
        <a:p>
          <a:endParaRPr lang="en-US"/>
        </a:p>
      </dgm:t>
    </dgm:pt>
    <dgm:pt modelId="{E3A32FF9-870F-8340-AB1D-2ADEEA4264B0}" type="pres">
      <dgm:prSet presAssocID="{B46F04FA-05CB-104B-B626-E10E96DD0E15}" presName="node" presStyleLbl="node1" presStyleIdx="3" presStyleCnt="10">
        <dgm:presLayoutVars>
          <dgm:bulletEnabled val="1"/>
        </dgm:presLayoutVars>
      </dgm:prSet>
      <dgm:spPr/>
      <dgm:t>
        <a:bodyPr/>
        <a:lstStyle/>
        <a:p>
          <a:endParaRPr lang="en-US"/>
        </a:p>
      </dgm:t>
    </dgm:pt>
    <dgm:pt modelId="{279D92FF-9415-C34E-A2A8-CCC6C39D8F74}" type="pres">
      <dgm:prSet presAssocID="{415E312D-F361-8A47-9921-234390CF764A}" presName="Name9" presStyleLbl="parChTrans1D2" presStyleIdx="4" presStyleCnt="10"/>
      <dgm:spPr/>
      <dgm:t>
        <a:bodyPr/>
        <a:lstStyle/>
        <a:p>
          <a:endParaRPr lang="en-US"/>
        </a:p>
      </dgm:t>
    </dgm:pt>
    <dgm:pt modelId="{29407C1D-A5D6-C04F-AD75-7A66B1B41B50}" type="pres">
      <dgm:prSet presAssocID="{415E312D-F361-8A47-9921-234390CF764A}" presName="connTx" presStyleLbl="parChTrans1D2" presStyleIdx="4" presStyleCnt="10"/>
      <dgm:spPr/>
      <dgm:t>
        <a:bodyPr/>
        <a:lstStyle/>
        <a:p>
          <a:endParaRPr lang="en-US"/>
        </a:p>
      </dgm:t>
    </dgm:pt>
    <dgm:pt modelId="{616FE86A-66ED-FE4F-A806-7170D68C9B78}" type="pres">
      <dgm:prSet presAssocID="{6DAE4E3A-BB74-F74F-AA90-1178B538E57D}" presName="node" presStyleLbl="node1" presStyleIdx="4" presStyleCnt="10">
        <dgm:presLayoutVars>
          <dgm:bulletEnabled val="1"/>
        </dgm:presLayoutVars>
      </dgm:prSet>
      <dgm:spPr/>
      <dgm:t>
        <a:bodyPr/>
        <a:lstStyle/>
        <a:p>
          <a:endParaRPr lang="en-US"/>
        </a:p>
      </dgm:t>
    </dgm:pt>
    <dgm:pt modelId="{DCF89CDA-0D43-6643-A17E-EBC52B4C6857}" type="pres">
      <dgm:prSet presAssocID="{4E356CE7-8385-6E48-837E-FDCEEF52A76C}" presName="Name9" presStyleLbl="parChTrans1D2" presStyleIdx="5" presStyleCnt="10"/>
      <dgm:spPr/>
      <dgm:t>
        <a:bodyPr/>
        <a:lstStyle/>
        <a:p>
          <a:endParaRPr lang="en-US"/>
        </a:p>
      </dgm:t>
    </dgm:pt>
    <dgm:pt modelId="{3ED18BD6-4632-454E-9F8A-0986A9CB4ED8}" type="pres">
      <dgm:prSet presAssocID="{4E356CE7-8385-6E48-837E-FDCEEF52A76C}" presName="connTx" presStyleLbl="parChTrans1D2" presStyleIdx="5" presStyleCnt="10"/>
      <dgm:spPr/>
      <dgm:t>
        <a:bodyPr/>
        <a:lstStyle/>
        <a:p>
          <a:endParaRPr lang="en-US"/>
        </a:p>
      </dgm:t>
    </dgm:pt>
    <dgm:pt modelId="{56C2A916-1E77-DF45-B3A0-7BF269E897D3}" type="pres">
      <dgm:prSet presAssocID="{F15A89A2-4457-B948-85AA-CD5206077D2C}" presName="node" presStyleLbl="node1" presStyleIdx="5" presStyleCnt="10">
        <dgm:presLayoutVars>
          <dgm:bulletEnabled val="1"/>
        </dgm:presLayoutVars>
      </dgm:prSet>
      <dgm:spPr/>
      <dgm:t>
        <a:bodyPr/>
        <a:lstStyle/>
        <a:p>
          <a:endParaRPr lang="en-US"/>
        </a:p>
      </dgm:t>
    </dgm:pt>
    <dgm:pt modelId="{CB3E47B5-4AC9-C743-93CD-E516EFBD3BB5}" type="pres">
      <dgm:prSet presAssocID="{A90D9310-C8DA-A14D-9896-A6E377365AE9}" presName="Name9" presStyleLbl="parChTrans1D2" presStyleIdx="6" presStyleCnt="10"/>
      <dgm:spPr/>
      <dgm:t>
        <a:bodyPr/>
        <a:lstStyle/>
        <a:p>
          <a:endParaRPr lang="en-US"/>
        </a:p>
      </dgm:t>
    </dgm:pt>
    <dgm:pt modelId="{FBFF925D-9213-D449-8757-4B5C62154E1A}" type="pres">
      <dgm:prSet presAssocID="{A90D9310-C8DA-A14D-9896-A6E377365AE9}" presName="connTx" presStyleLbl="parChTrans1D2" presStyleIdx="6" presStyleCnt="10"/>
      <dgm:spPr/>
      <dgm:t>
        <a:bodyPr/>
        <a:lstStyle/>
        <a:p>
          <a:endParaRPr lang="en-US"/>
        </a:p>
      </dgm:t>
    </dgm:pt>
    <dgm:pt modelId="{856901D0-E6B1-4F49-813E-0E93812CE12B}" type="pres">
      <dgm:prSet presAssocID="{95987F3D-79C0-734E-BC39-CF5FECB6121F}" presName="node" presStyleLbl="node1" presStyleIdx="6" presStyleCnt="10">
        <dgm:presLayoutVars>
          <dgm:bulletEnabled val="1"/>
        </dgm:presLayoutVars>
      </dgm:prSet>
      <dgm:spPr/>
      <dgm:t>
        <a:bodyPr/>
        <a:lstStyle/>
        <a:p>
          <a:endParaRPr lang="en-US"/>
        </a:p>
      </dgm:t>
    </dgm:pt>
    <dgm:pt modelId="{485079BD-3E23-B04B-BC63-F99DAB572425}" type="pres">
      <dgm:prSet presAssocID="{3B767287-FB0D-B740-B5D6-10CB7EEA3A5A}" presName="Name9" presStyleLbl="parChTrans1D2" presStyleIdx="7" presStyleCnt="10"/>
      <dgm:spPr/>
      <dgm:t>
        <a:bodyPr/>
        <a:lstStyle/>
        <a:p>
          <a:endParaRPr lang="en-US"/>
        </a:p>
      </dgm:t>
    </dgm:pt>
    <dgm:pt modelId="{609763EC-F188-9142-8ECD-B1280E5FD6BF}" type="pres">
      <dgm:prSet presAssocID="{3B767287-FB0D-B740-B5D6-10CB7EEA3A5A}" presName="connTx" presStyleLbl="parChTrans1D2" presStyleIdx="7" presStyleCnt="10"/>
      <dgm:spPr/>
      <dgm:t>
        <a:bodyPr/>
        <a:lstStyle/>
        <a:p>
          <a:endParaRPr lang="en-US"/>
        </a:p>
      </dgm:t>
    </dgm:pt>
    <dgm:pt modelId="{1C949FAA-9E16-0A46-9364-CE28779F1FE0}" type="pres">
      <dgm:prSet presAssocID="{706CF21E-7935-C747-92BC-FD711734720B}" presName="node" presStyleLbl="node1" presStyleIdx="7" presStyleCnt="10">
        <dgm:presLayoutVars>
          <dgm:bulletEnabled val="1"/>
        </dgm:presLayoutVars>
      </dgm:prSet>
      <dgm:spPr/>
      <dgm:t>
        <a:bodyPr/>
        <a:lstStyle/>
        <a:p>
          <a:endParaRPr lang="en-US"/>
        </a:p>
      </dgm:t>
    </dgm:pt>
    <dgm:pt modelId="{9A6D26CD-78D7-A543-AEBE-5687D2290BA3}" type="pres">
      <dgm:prSet presAssocID="{8687F17D-EF79-AD4D-B31D-6223729FDA99}" presName="Name9" presStyleLbl="parChTrans1D2" presStyleIdx="8" presStyleCnt="10"/>
      <dgm:spPr/>
      <dgm:t>
        <a:bodyPr/>
        <a:lstStyle/>
        <a:p>
          <a:endParaRPr lang="en-US"/>
        </a:p>
      </dgm:t>
    </dgm:pt>
    <dgm:pt modelId="{3809DAB6-5673-8841-949C-4F259F057D67}" type="pres">
      <dgm:prSet presAssocID="{8687F17D-EF79-AD4D-B31D-6223729FDA99}" presName="connTx" presStyleLbl="parChTrans1D2" presStyleIdx="8" presStyleCnt="10"/>
      <dgm:spPr/>
      <dgm:t>
        <a:bodyPr/>
        <a:lstStyle/>
        <a:p>
          <a:endParaRPr lang="en-US"/>
        </a:p>
      </dgm:t>
    </dgm:pt>
    <dgm:pt modelId="{9494824E-D560-974F-A49F-D54465A05077}" type="pres">
      <dgm:prSet presAssocID="{916F25B9-E74F-AC41-980C-4A021910EAD0}" presName="node" presStyleLbl="node1" presStyleIdx="8" presStyleCnt="10">
        <dgm:presLayoutVars>
          <dgm:bulletEnabled val="1"/>
        </dgm:presLayoutVars>
      </dgm:prSet>
      <dgm:spPr/>
      <dgm:t>
        <a:bodyPr/>
        <a:lstStyle/>
        <a:p>
          <a:endParaRPr lang="en-US"/>
        </a:p>
      </dgm:t>
    </dgm:pt>
    <dgm:pt modelId="{64FE20F2-1F85-4646-ABD8-D9C443EE126B}" type="pres">
      <dgm:prSet presAssocID="{F3AE6BA5-5D37-6D47-8341-54530DD27082}" presName="Name9" presStyleLbl="parChTrans1D2" presStyleIdx="9" presStyleCnt="10"/>
      <dgm:spPr/>
      <dgm:t>
        <a:bodyPr/>
        <a:lstStyle/>
        <a:p>
          <a:endParaRPr lang="en-US"/>
        </a:p>
      </dgm:t>
    </dgm:pt>
    <dgm:pt modelId="{68F8D733-B840-FC4D-9F8F-EA01D7F79626}" type="pres">
      <dgm:prSet presAssocID="{F3AE6BA5-5D37-6D47-8341-54530DD27082}" presName="connTx" presStyleLbl="parChTrans1D2" presStyleIdx="9" presStyleCnt="10"/>
      <dgm:spPr/>
      <dgm:t>
        <a:bodyPr/>
        <a:lstStyle/>
        <a:p>
          <a:endParaRPr lang="en-US"/>
        </a:p>
      </dgm:t>
    </dgm:pt>
    <dgm:pt modelId="{14910FE9-8908-B24A-94EB-F07BD4D4E3F7}" type="pres">
      <dgm:prSet presAssocID="{5A1923C2-10EE-A74C-B5FA-171D7B6F4804}" presName="node" presStyleLbl="node1" presStyleIdx="9" presStyleCnt="10">
        <dgm:presLayoutVars>
          <dgm:bulletEnabled val="1"/>
        </dgm:presLayoutVars>
      </dgm:prSet>
      <dgm:spPr/>
      <dgm:t>
        <a:bodyPr/>
        <a:lstStyle/>
        <a:p>
          <a:endParaRPr lang="en-US"/>
        </a:p>
      </dgm:t>
    </dgm:pt>
  </dgm:ptLst>
  <dgm:cxnLst>
    <dgm:cxn modelId="{41C3C32E-8580-134B-973E-12206E6BAB31}" srcId="{90902BA1-9CB0-E742-873E-A9A3392B259F}" destId="{5A1923C2-10EE-A74C-B5FA-171D7B6F4804}" srcOrd="9" destOrd="0" parTransId="{F3AE6BA5-5D37-6D47-8341-54530DD27082}" sibTransId="{B1039E99-E70C-024D-B9BC-8A40EA760CD0}"/>
    <dgm:cxn modelId="{DC386DE7-931A-E540-A8F4-9ADD5247FF94}" type="presOf" srcId="{90902BA1-9CB0-E742-873E-A9A3392B259F}" destId="{CBC59E2E-273A-2E44-A8BC-B28ABAA8A41B}" srcOrd="0" destOrd="0" presId="urn:microsoft.com/office/officeart/2005/8/layout/radial1"/>
    <dgm:cxn modelId="{BB0B1E88-63F2-A74B-BFB6-936E6670AF87}" type="presOf" srcId="{706CF21E-7935-C747-92BC-FD711734720B}" destId="{1C949FAA-9E16-0A46-9364-CE28779F1FE0}" srcOrd="0" destOrd="0" presId="urn:microsoft.com/office/officeart/2005/8/layout/radial1"/>
    <dgm:cxn modelId="{1A70D7B1-AC75-9246-8AE6-4D40714CF5B3}" srcId="{90902BA1-9CB0-E742-873E-A9A3392B259F}" destId="{916F25B9-E74F-AC41-980C-4A021910EAD0}" srcOrd="8" destOrd="0" parTransId="{8687F17D-EF79-AD4D-B31D-6223729FDA99}" sibTransId="{E153CF3F-AE97-7545-B592-B01128AC983C}"/>
    <dgm:cxn modelId="{592E5740-463D-C046-8BC5-24D5D858FBE8}" srcId="{4D8374A2-336E-7840-89BD-931987B20AA2}" destId="{90902BA1-9CB0-E742-873E-A9A3392B259F}" srcOrd="0" destOrd="0" parTransId="{C39CEB5C-B95F-D14F-AACF-5133380BDF10}" sibTransId="{279FE3D2-4E88-A64A-9B1D-26E0EAA7688B}"/>
    <dgm:cxn modelId="{96BFC9CF-74C5-C248-95B5-AAD5AA5B6EA0}" type="presOf" srcId="{B2EEFF93-3194-7C4C-8228-154F01DC7A55}" destId="{8051474F-1914-8144-B0AD-7E2B3127955B}" srcOrd="1" destOrd="0" presId="urn:microsoft.com/office/officeart/2005/8/layout/radial1"/>
    <dgm:cxn modelId="{ED94B07D-BB68-A64F-8B19-55CAEA685628}" type="presOf" srcId="{B2EEFF93-3194-7C4C-8228-154F01DC7A55}" destId="{24622135-CD21-3B43-B450-87365F1E141F}" srcOrd="0" destOrd="0" presId="urn:microsoft.com/office/officeart/2005/8/layout/radial1"/>
    <dgm:cxn modelId="{819B1312-40B0-9444-BF01-92E86FBDE730}" type="presOf" srcId="{916F25B9-E74F-AC41-980C-4A021910EAD0}" destId="{9494824E-D560-974F-A49F-D54465A05077}" srcOrd="0" destOrd="0" presId="urn:microsoft.com/office/officeart/2005/8/layout/radial1"/>
    <dgm:cxn modelId="{C1ACA0ED-A6B0-8740-81E4-1E2205946882}" type="presOf" srcId="{415E312D-F361-8A47-9921-234390CF764A}" destId="{29407C1D-A5D6-C04F-AD75-7A66B1B41B50}" srcOrd="1" destOrd="0" presId="urn:microsoft.com/office/officeart/2005/8/layout/radial1"/>
    <dgm:cxn modelId="{A344A49D-87C9-AC46-9829-D89B5FAA707C}" type="presOf" srcId="{4E356CE7-8385-6E48-837E-FDCEEF52A76C}" destId="{3ED18BD6-4632-454E-9F8A-0986A9CB4ED8}" srcOrd="1" destOrd="0" presId="urn:microsoft.com/office/officeart/2005/8/layout/radial1"/>
    <dgm:cxn modelId="{24C050F3-6909-8F40-8722-FBA56BB2B96C}" type="presOf" srcId="{4D8374A2-336E-7840-89BD-931987B20AA2}" destId="{545C9FCF-212D-EE42-9870-A8BE2F4F5B88}" srcOrd="0" destOrd="0" presId="urn:microsoft.com/office/officeart/2005/8/layout/radial1"/>
    <dgm:cxn modelId="{E07A0FE6-94EB-A74F-B766-FCBF53C92959}" type="presOf" srcId="{F05AF951-75DB-5D4E-989E-247312F012D3}" destId="{C2C0049C-D055-C048-BEF8-2B53B03DA023}" srcOrd="0" destOrd="0" presId="urn:microsoft.com/office/officeart/2005/8/layout/radial1"/>
    <dgm:cxn modelId="{6260A5B8-7218-A041-BD4A-9297817B288E}" type="presOf" srcId="{22FC5D86-3F41-8841-B92D-FEF45411B50F}" destId="{AE1063C8-7C14-FB4B-B56D-FA0E107DD49E}" srcOrd="0" destOrd="0" presId="urn:microsoft.com/office/officeart/2005/8/layout/radial1"/>
    <dgm:cxn modelId="{368E168A-8F62-2141-8BF0-8AECBA7D30E1}" type="presOf" srcId="{ECC27A66-5702-8F41-AFB8-9D4D925772C9}" destId="{405D9570-8EEC-AD49-A2AC-05983F335102}" srcOrd="0" destOrd="0" presId="urn:microsoft.com/office/officeart/2005/8/layout/radial1"/>
    <dgm:cxn modelId="{1FB92E24-94B0-D34E-AC62-D5E620087BF3}" type="presOf" srcId="{5A1923C2-10EE-A74C-B5FA-171D7B6F4804}" destId="{14910FE9-8908-B24A-94EB-F07BD4D4E3F7}" srcOrd="0" destOrd="0" presId="urn:microsoft.com/office/officeart/2005/8/layout/radial1"/>
    <dgm:cxn modelId="{62B2F2B0-EF34-8C41-92FE-D4C78F0B2C2B}" type="presOf" srcId="{3B767287-FB0D-B740-B5D6-10CB7EEA3A5A}" destId="{609763EC-F188-9142-8ECD-B1280E5FD6BF}" srcOrd="1" destOrd="0" presId="urn:microsoft.com/office/officeart/2005/8/layout/radial1"/>
    <dgm:cxn modelId="{D6A49CC3-519A-BA43-9A37-6E8EEEFAE79E}" type="presOf" srcId="{3B767287-FB0D-B740-B5D6-10CB7EEA3A5A}" destId="{485079BD-3E23-B04B-BC63-F99DAB572425}" srcOrd="0" destOrd="0" presId="urn:microsoft.com/office/officeart/2005/8/layout/radial1"/>
    <dgm:cxn modelId="{9AA258BC-9C53-4547-AFCD-ED0072EB1DC7}" type="presOf" srcId="{6DAE4E3A-BB74-F74F-AA90-1178B538E57D}" destId="{616FE86A-66ED-FE4F-A806-7170D68C9B78}" srcOrd="0" destOrd="0" presId="urn:microsoft.com/office/officeart/2005/8/layout/radial1"/>
    <dgm:cxn modelId="{B457C88C-F913-FF43-9F66-C7577342B488}" type="presOf" srcId="{415E312D-F361-8A47-9921-234390CF764A}" destId="{279D92FF-9415-C34E-A2A8-CCC6C39D8F74}" srcOrd="0" destOrd="0" presId="urn:microsoft.com/office/officeart/2005/8/layout/radial1"/>
    <dgm:cxn modelId="{E0DF5F6C-22BF-BC4A-A153-AF84861E7510}" type="presOf" srcId="{A90D9310-C8DA-A14D-9896-A6E377365AE9}" destId="{FBFF925D-9213-D449-8757-4B5C62154E1A}" srcOrd="1" destOrd="0" presId="urn:microsoft.com/office/officeart/2005/8/layout/radial1"/>
    <dgm:cxn modelId="{F4136ECA-AA28-E741-A8B8-E5A417B4A39C}" type="presOf" srcId="{F15A89A2-4457-B948-85AA-CD5206077D2C}" destId="{56C2A916-1E77-DF45-B3A0-7BF269E897D3}" srcOrd="0" destOrd="0" presId="urn:microsoft.com/office/officeart/2005/8/layout/radial1"/>
    <dgm:cxn modelId="{E8C0769B-296B-9E42-A9D0-F1C71EC5E47E}" type="presOf" srcId="{4E356CE7-8385-6E48-837E-FDCEEF52A76C}" destId="{DCF89CDA-0D43-6643-A17E-EBC52B4C6857}" srcOrd="0" destOrd="0" presId="urn:microsoft.com/office/officeart/2005/8/layout/radial1"/>
    <dgm:cxn modelId="{493EA4DB-CDD4-CD43-B227-987A97303F4F}" type="presOf" srcId="{ECC27A66-5702-8F41-AFB8-9D4D925772C9}" destId="{27FB0C4D-44D7-3241-87F0-EF1766143CB1}" srcOrd="1" destOrd="0" presId="urn:microsoft.com/office/officeart/2005/8/layout/radial1"/>
    <dgm:cxn modelId="{5E7D2B3D-C0CC-054D-94F8-4DD28ECA0243}" srcId="{90902BA1-9CB0-E742-873E-A9A3392B259F}" destId="{F15A89A2-4457-B948-85AA-CD5206077D2C}" srcOrd="5" destOrd="0" parTransId="{4E356CE7-8385-6E48-837E-FDCEEF52A76C}" sibTransId="{4EECE08C-8012-734A-A0CD-E006047062CD}"/>
    <dgm:cxn modelId="{0D8D4C6E-5EDC-A049-81F4-0C4264FB5979}" type="presOf" srcId="{B46F04FA-05CB-104B-B626-E10E96DD0E15}" destId="{E3A32FF9-870F-8340-AB1D-2ADEEA4264B0}" srcOrd="0" destOrd="0" presId="urn:microsoft.com/office/officeart/2005/8/layout/radial1"/>
    <dgm:cxn modelId="{F2D9D93E-415C-1149-B6DC-47337BEC5BF7}" type="presOf" srcId="{A3D718D4-80B9-E449-BCAB-A8B92F6EFB7E}" destId="{DA6E4856-B419-2148-B6AE-78A6E57CBC15}" srcOrd="1" destOrd="0" presId="urn:microsoft.com/office/officeart/2005/8/layout/radial1"/>
    <dgm:cxn modelId="{B106783F-93A0-0246-B221-002986A7F757}" srcId="{90902BA1-9CB0-E742-873E-A9A3392B259F}" destId="{6C6DA2C2-7BBD-4B4A-81F8-600C112470FA}" srcOrd="0" destOrd="0" parTransId="{A3D718D4-80B9-E449-BCAB-A8B92F6EFB7E}" sibTransId="{30317D3F-E947-5E44-A2A4-5BEBF7228691}"/>
    <dgm:cxn modelId="{FE912915-6891-364A-8271-5546BAFF3C5E}" srcId="{90902BA1-9CB0-E742-873E-A9A3392B259F}" destId="{95987F3D-79C0-734E-BC39-CF5FECB6121F}" srcOrd="6" destOrd="0" parTransId="{A90D9310-C8DA-A14D-9896-A6E377365AE9}" sibTransId="{C8982558-0B50-9F42-8705-1225AE04C082}"/>
    <dgm:cxn modelId="{787E2D20-5904-C146-92A9-25B11486FC9F}" type="presOf" srcId="{8687F17D-EF79-AD4D-B31D-6223729FDA99}" destId="{3809DAB6-5673-8841-949C-4F259F057D67}" srcOrd="1" destOrd="0" presId="urn:microsoft.com/office/officeart/2005/8/layout/radial1"/>
    <dgm:cxn modelId="{73E92E6B-5518-D342-940A-4BDD8F90058E}" type="presOf" srcId="{95987F3D-79C0-734E-BC39-CF5FECB6121F}" destId="{856901D0-E6B1-4F49-813E-0E93812CE12B}" srcOrd="0" destOrd="0" presId="urn:microsoft.com/office/officeart/2005/8/layout/radial1"/>
    <dgm:cxn modelId="{5916B664-D621-324B-AD86-26A7C54F7266}" type="presOf" srcId="{F3AE6BA5-5D37-6D47-8341-54530DD27082}" destId="{68F8D733-B840-FC4D-9F8F-EA01D7F79626}" srcOrd="1" destOrd="0" presId="urn:microsoft.com/office/officeart/2005/8/layout/radial1"/>
    <dgm:cxn modelId="{C6CBD954-0960-D941-8262-E4EC9784BE02}" srcId="{90902BA1-9CB0-E742-873E-A9A3392B259F}" destId="{6DAE4E3A-BB74-F74F-AA90-1178B538E57D}" srcOrd="4" destOrd="0" parTransId="{415E312D-F361-8A47-9921-234390CF764A}" sibTransId="{B5539673-1EC6-2542-B378-9DE2ED7F1332}"/>
    <dgm:cxn modelId="{2144D538-25E9-A54C-87D3-EE677C356F00}" type="presOf" srcId="{A90D9310-C8DA-A14D-9896-A6E377365AE9}" destId="{CB3E47B5-4AC9-C743-93CD-E516EFBD3BB5}" srcOrd="0" destOrd="0" presId="urn:microsoft.com/office/officeart/2005/8/layout/radial1"/>
    <dgm:cxn modelId="{A17D9118-03AD-3942-A666-7CC074227F55}" type="presOf" srcId="{6C6DA2C2-7BBD-4B4A-81F8-600C112470FA}" destId="{B75AAB42-BC3C-0346-BA32-AF03BABFD6CB}" srcOrd="0" destOrd="0" presId="urn:microsoft.com/office/officeart/2005/8/layout/radial1"/>
    <dgm:cxn modelId="{3E682760-30C3-B841-B5BB-5BF1579D55AA}" srcId="{90902BA1-9CB0-E742-873E-A9A3392B259F}" destId="{F05AF951-75DB-5D4E-989E-247312F012D3}" srcOrd="2" destOrd="0" parTransId="{ECC27A66-5702-8F41-AFB8-9D4D925772C9}" sibTransId="{B7C1B445-5177-E54A-8F30-0D15A575DF46}"/>
    <dgm:cxn modelId="{3536F7F7-F8A6-724A-B7EC-BD17B32F1FF0}" srcId="{90902BA1-9CB0-E742-873E-A9A3392B259F}" destId="{22FC5D86-3F41-8841-B92D-FEF45411B50F}" srcOrd="1" destOrd="0" parTransId="{1AC352A9-0382-0B42-B9D5-1BBAC50B9786}" sibTransId="{D457EC70-DAB4-7D42-A20B-248DB4F74E94}"/>
    <dgm:cxn modelId="{53B723E9-9093-EC48-9CD4-C95CFB8FACEF}" type="presOf" srcId="{1AC352A9-0382-0B42-B9D5-1BBAC50B9786}" destId="{21C04DA7-7A73-D943-8167-F527DF11BE95}" srcOrd="1" destOrd="0" presId="urn:microsoft.com/office/officeart/2005/8/layout/radial1"/>
    <dgm:cxn modelId="{77A94697-4AC1-F64F-8D77-9E79CE295957}" srcId="{90902BA1-9CB0-E742-873E-A9A3392B259F}" destId="{706CF21E-7935-C747-92BC-FD711734720B}" srcOrd="7" destOrd="0" parTransId="{3B767287-FB0D-B740-B5D6-10CB7EEA3A5A}" sibTransId="{FA19FE81-880F-1D41-9207-1BB868A85816}"/>
    <dgm:cxn modelId="{F208A08C-E5B5-2442-93D7-3A6D63C59197}" type="presOf" srcId="{1AC352A9-0382-0B42-B9D5-1BBAC50B9786}" destId="{FFD17664-0B12-4542-B095-7A3F9DE0D62A}" srcOrd="0" destOrd="0" presId="urn:microsoft.com/office/officeart/2005/8/layout/radial1"/>
    <dgm:cxn modelId="{289295F0-9665-CA4E-B276-547FD79F4FC1}" type="presOf" srcId="{A3D718D4-80B9-E449-BCAB-A8B92F6EFB7E}" destId="{F5EA8DE7-724D-0A4B-A67F-958F1239DEF2}" srcOrd="0" destOrd="0" presId="urn:microsoft.com/office/officeart/2005/8/layout/radial1"/>
    <dgm:cxn modelId="{96EE2015-B3BB-654E-AEC6-97D30CCEC5B6}" type="presOf" srcId="{F3AE6BA5-5D37-6D47-8341-54530DD27082}" destId="{64FE20F2-1F85-4646-ABD8-D9C443EE126B}" srcOrd="0" destOrd="0" presId="urn:microsoft.com/office/officeart/2005/8/layout/radial1"/>
    <dgm:cxn modelId="{45F88861-7DF0-3147-8C4E-1F400370ABFA}" srcId="{90902BA1-9CB0-E742-873E-A9A3392B259F}" destId="{B46F04FA-05CB-104B-B626-E10E96DD0E15}" srcOrd="3" destOrd="0" parTransId="{B2EEFF93-3194-7C4C-8228-154F01DC7A55}" sibTransId="{F0A56912-C20B-6349-9C78-C4337A610C1E}"/>
    <dgm:cxn modelId="{0AA2D73D-45A6-064C-B744-50B1A6654299}" type="presOf" srcId="{8687F17D-EF79-AD4D-B31D-6223729FDA99}" destId="{9A6D26CD-78D7-A543-AEBE-5687D2290BA3}" srcOrd="0" destOrd="0" presId="urn:microsoft.com/office/officeart/2005/8/layout/radial1"/>
    <dgm:cxn modelId="{C537E5B6-99C0-8D44-AC0D-4CDC6B8392E1}" type="presParOf" srcId="{545C9FCF-212D-EE42-9870-A8BE2F4F5B88}" destId="{CBC59E2E-273A-2E44-A8BC-B28ABAA8A41B}" srcOrd="0" destOrd="0" presId="urn:microsoft.com/office/officeart/2005/8/layout/radial1"/>
    <dgm:cxn modelId="{6219B751-C8BD-8F49-8643-2D92EFDFDBD1}" type="presParOf" srcId="{545C9FCF-212D-EE42-9870-A8BE2F4F5B88}" destId="{F5EA8DE7-724D-0A4B-A67F-958F1239DEF2}" srcOrd="1" destOrd="0" presId="urn:microsoft.com/office/officeart/2005/8/layout/radial1"/>
    <dgm:cxn modelId="{DE601754-60A1-AB40-880D-0515F6AC8A8E}" type="presParOf" srcId="{F5EA8DE7-724D-0A4B-A67F-958F1239DEF2}" destId="{DA6E4856-B419-2148-B6AE-78A6E57CBC15}" srcOrd="0" destOrd="0" presId="urn:microsoft.com/office/officeart/2005/8/layout/radial1"/>
    <dgm:cxn modelId="{532DB10C-689A-5F4D-934D-60DE802E75A8}" type="presParOf" srcId="{545C9FCF-212D-EE42-9870-A8BE2F4F5B88}" destId="{B75AAB42-BC3C-0346-BA32-AF03BABFD6CB}" srcOrd="2" destOrd="0" presId="urn:microsoft.com/office/officeart/2005/8/layout/radial1"/>
    <dgm:cxn modelId="{5AF9EC17-E78A-D84D-8EF4-D46934B87E62}" type="presParOf" srcId="{545C9FCF-212D-EE42-9870-A8BE2F4F5B88}" destId="{FFD17664-0B12-4542-B095-7A3F9DE0D62A}" srcOrd="3" destOrd="0" presId="urn:microsoft.com/office/officeart/2005/8/layout/radial1"/>
    <dgm:cxn modelId="{E9D9C295-A8B3-554D-BA98-69C901E7005F}" type="presParOf" srcId="{FFD17664-0B12-4542-B095-7A3F9DE0D62A}" destId="{21C04DA7-7A73-D943-8167-F527DF11BE95}" srcOrd="0" destOrd="0" presId="urn:microsoft.com/office/officeart/2005/8/layout/radial1"/>
    <dgm:cxn modelId="{EE8CFD53-8C66-7D4D-9CA6-A0925C40634B}" type="presParOf" srcId="{545C9FCF-212D-EE42-9870-A8BE2F4F5B88}" destId="{AE1063C8-7C14-FB4B-B56D-FA0E107DD49E}" srcOrd="4" destOrd="0" presId="urn:microsoft.com/office/officeart/2005/8/layout/radial1"/>
    <dgm:cxn modelId="{F6464422-E341-6B44-80D4-DDC78DA263FA}" type="presParOf" srcId="{545C9FCF-212D-EE42-9870-A8BE2F4F5B88}" destId="{405D9570-8EEC-AD49-A2AC-05983F335102}" srcOrd="5" destOrd="0" presId="urn:microsoft.com/office/officeart/2005/8/layout/radial1"/>
    <dgm:cxn modelId="{6DB71832-0981-E843-ACA8-5368F62DB508}" type="presParOf" srcId="{405D9570-8EEC-AD49-A2AC-05983F335102}" destId="{27FB0C4D-44D7-3241-87F0-EF1766143CB1}" srcOrd="0" destOrd="0" presId="urn:microsoft.com/office/officeart/2005/8/layout/radial1"/>
    <dgm:cxn modelId="{B115750F-9889-9F41-A987-6C0BB848ABD4}" type="presParOf" srcId="{545C9FCF-212D-EE42-9870-A8BE2F4F5B88}" destId="{C2C0049C-D055-C048-BEF8-2B53B03DA023}" srcOrd="6" destOrd="0" presId="urn:microsoft.com/office/officeart/2005/8/layout/radial1"/>
    <dgm:cxn modelId="{C5FE093F-523A-754F-BEDF-3744C293A84A}" type="presParOf" srcId="{545C9FCF-212D-EE42-9870-A8BE2F4F5B88}" destId="{24622135-CD21-3B43-B450-87365F1E141F}" srcOrd="7" destOrd="0" presId="urn:microsoft.com/office/officeart/2005/8/layout/radial1"/>
    <dgm:cxn modelId="{371CD117-A18D-5248-A809-F12071309F4F}" type="presParOf" srcId="{24622135-CD21-3B43-B450-87365F1E141F}" destId="{8051474F-1914-8144-B0AD-7E2B3127955B}" srcOrd="0" destOrd="0" presId="urn:microsoft.com/office/officeart/2005/8/layout/radial1"/>
    <dgm:cxn modelId="{8D5BDAC1-3C95-5843-AE4D-C6744162314C}" type="presParOf" srcId="{545C9FCF-212D-EE42-9870-A8BE2F4F5B88}" destId="{E3A32FF9-870F-8340-AB1D-2ADEEA4264B0}" srcOrd="8" destOrd="0" presId="urn:microsoft.com/office/officeart/2005/8/layout/radial1"/>
    <dgm:cxn modelId="{5E2979AC-187E-3142-9D52-481213F82019}" type="presParOf" srcId="{545C9FCF-212D-EE42-9870-A8BE2F4F5B88}" destId="{279D92FF-9415-C34E-A2A8-CCC6C39D8F74}" srcOrd="9" destOrd="0" presId="urn:microsoft.com/office/officeart/2005/8/layout/radial1"/>
    <dgm:cxn modelId="{12CD70D4-96FE-8847-9B58-71097E8EF4ED}" type="presParOf" srcId="{279D92FF-9415-C34E-A2A8-CCC6C39D8F74}" destId="{29407C1D-A5D6-C04F-AD75-7A66B1B41B50}" srcOrd="0" destOrd="0" presId="urn:microsoft.com/office/officeart/2005/8/layout/radial1"/>
    <dgm:cxn modelId="{4D38C831-B051-2246-B484-D34503031EC1}" type="presParOf" srcId="{545C9FCF-212D-EE42-9870-A8BE2F4F5B88}" destId="{616FE86A-66ED-FE4F-A806-7170D68C9B78}" srcOrd="10" destOrd="0" presId="urn:microsoft.com/office/officeart/2005/8/layout/radial1"/>
    <dgm:cxn modelId="{3B61C180-3220-5F4E-BB6D-291FE6AA4448}" type="presParOf" srcId="{545C9FCF-212D-EE42-9870-A8BE2F4F5B88}" destId="{DCF89CDA-0D43-6643-A17E-EBC52B4C6857}" srcOrd="11" destOrd="0" presId="urn:microsoft.com/office/officeart/2005/8/layout/radial1"/>
    <dgm:cxn modelId="{2C20DC36-45E2-8348-B54F-8B3DC6955B0A}" type="presParOf" srcId="{DCF89CDA-0D43-6643-A17E-EBC52B4C6857}" destId="{3ED18BD6-4632-454E-9F8A-0986A9CB4ED8}" srcOrd="0" destOrd="0" presId="urn:microsoft.com/office/officeart/2005/8/layout/radial1"/>
    <dgm:cxn modelId="{A4CFB2B2-6931-4F46-9634-22D6DB3E647E}" type="presParOf" srcId="{545C9FCF-212D-EE42-9870-A8BE2F4F5B88}" destId="{56C2A916-1E77-DF45-B3A0-7BF269E897D3}" srcOrd="12" destOrd="0" presId="urn:microsoft.com/office/officeart/2005/8/layout/radial1"/>
    <dgm:cxn modelId="{CCF6195D-ED20-9C48-B1F9-5583E3264053}" type="presParOf" srcId="{545C9FCF-212D-EE42-9870-A8BE2F4F5B88}" destId="{CB3E47B5-4AC9-C743-93CD-E516EFBD3BB5}" srcOrd="13" destOrd="0" presId="urn:microsoft.com/office/officeart/2005/8/layout/radial1"/>
    <dgm:cxn modelId="{EBCFF781-EC47-FD41-AF61-E90750BFEA7B}" type="presParOf" srcId="{CB3E47B5-4AC9-C743-93CD-E516EFBD3BB5}" destId="{FBFF925D-9213-D449-8757-4B5C62154E1A}" srcOrd="0" destOrd="0" presId="urn:microsoft.com/office/officeart/2005/8/layout/radial1"/>
    <dgm:cxn modelId="{E84A5CDF-A563-E746-8282-3BD6F2F41639}" type="presParOf" srcId="{545C9FCF-212D-EE42-9870-A8BE2F4F5B88}" destId="{856901D0-E6B1-4F49-813E-0E93812CE12B}" srcOrd="14" destOrd="0" presId="urn:microsoft.com/office/officeart/2005/8/layout/radial1"/>
    <dgm:cxn modelId="{40491460-9975-4C46-B902-BA3266579CB3}" type="presParOf" srcId="{545C9FCF-212D-EE42-9870-A8BE2F4F5B88}" destId="{485079BD-3E23-B04B-BC63-F99DAB572425}" srcOrd="15" destOrd="0" presId="urn:microsoft.com/office/officeart/2005/8/layout/radial1"/>
    <dgm:cxn modelId="{A06C9691-066F-744D-ADF8-09954C199019}" type="presParOf" srcId="{485079BD-3E23-B04B-BC63-F99DAB572425}" destId="{609763EC-F188-9142-8ECD-B1280E5FD6BF}" srcOrd="0" destOrd="0" presId="urn:microsoft.com/office/officeart/2005/8/layout/radial1"/>
    <dgm:cxn modelId="{F82BAB10-DA66-8D49-B20F-A93B6B5C3F40}" type="presParOf" srcId="{545C9FCF-212D-EE42-9870-A8BE2F4F5B88}" destId="{1C949FAA-9E16-0A46-9364-CE28779F1FE0}" srcOrd="16" destOrd="0" presId="urn:microsoft.com/office/officeart/2005/8/layout/radial1"/>
    <dgm:cxn modelId="{1AE1A27B-39AF-8F4E-91E1-8EF27028DC00}" type="presParOf" srcId="{545C9FCF-212D-EE42-9870-A8BE2F4F5B88}" destId="{9A6D26CD-78D7-A543-AEBE-5687D2290BA3}" srcOrd="17" destOrd="0" presId="urn:microsoft.com/office/officeart/2005/8/layout/radial1"/>
    <dgm:cxn modelId="{D6CA030B-B6DB-6641-9E69-9D5444C3E5A9}" type="presParOf" srcId="{9A6D26CD-78D7-A543-AEBE-5687D2290BA3}" destId="{3809DAB6-5673-8841-949C-4F259F057D67}" srcOrd="0" destOrd="0" presId="urn:microsoft.com/office/officeart/2005/8/layout/radial1"/>
    <dgm:cxn modelId="{D67F9039-66E1-C44E-BF99-3463CF9B8DF2}" type="presParOf" srcId="{545C9FCF-212D-EE42-9870-A8BE2F4F5B88}" destId="{9494824E-D560-974F-A49F-D54465A05077}" srcOrd="18" destOrd="0" presId="urn:microsoft.com/office/officeart/2005/8/layout/radial1"/>
    <dgm:cxn modelId="{625F16C4-0750-A64D-9616-7C773AEA14B8}" type="presParOf" srcId="{545C9FCF-212D-EE42-9870-A8BE2F4F5B88}" destId="{64FE20F2-1F85-4646-ABD8-D9C443EE126B}" srcOrd="19" destOrd="0" presId="urn:microsoft.com/office/officeart/2005/8/layout/radial1"/>
    <dgm:cxn modelId="{92BAFBB5-DA0C-AE4F-8B94-D194D91A360E}" type="presParOf" srcId="{64FE20F2-1F85-4646-ABD8-D9C443EE126B}" destId="{68F8D733-B840-FC4D-9F8F-EA01D7F79626}" srcOrd="0" destOrd="0" presId="urn:microsoft.com/office/officeart/2005/8/layout/radial1"/>
    <dgm:cxn modelId="{6120E0D9-E3CE-A24A-A734-97CCBE78F6FE}" type="presParOf" srcId="{545C9FCF-212D-EE42-9870-A8BE2F4F5B88}" destId="{14910FE9-8908-B24A-94EB-F07BD4D4E3F7}" srcOrd="20" destOrd="0" presId="urn:microsoft.com/office/officeart/2005/8/layout/radial1"/>
  </dgm:cxnLst>
  <dgm:bg>
    <a:effect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DC7E9AF-1745-AE45-BFD2-DA41CAE4B42A}" type="doc">
      <dgm:prSet loTypeId="urn:microsoft.com/office/officeart/2005/8/layout/chevron1" loCatId="process" qsTypeId="urn:microsoft.com/office/officeart/2005/8/quickstyle/simple1" qsCatId="simple" csTypeId="urn:microsoft.com/office/officeart/2005/8/colors/accent1_2" csCatId="accent1" phldr="1"/>
      <dgm:spPr/>
    </dgm:pt>
    <dgm:pt modelId="{59101657-F246-6144-889F-BA219ABDBD45}">
      <dgm:prSet phldrT="[Text]"/>
      <dgm:spPr/>
      <dgm:t>
        <a:bodyPr/>
        <a:lstStyle/>
        <a:p>
          <a:r>
            <a:rPr lang="en-US" b="1" dirty="0" smtClean="0"/>
            <a:t>JANUARY</a:t>
          </a:r>
          <a:endParaRPr lang="en-US" b="1" dirty="0"/>
        </a:p>
      </dgm:t>
    </dgm:pt>
    <dgm:pt modelId="{19FBC8E0-4E6D-FF4D-BDBA-0A1C70948170}" type="parTrans" cxnId="{17772335-9117-9441-BD2F-D3E091220177}">
      <dgm:prSet/>
      <dgm:spPr/>
      <dgm:t>
        <a:bodyPr/>
        <a:lstStyle/>
        <a:p>
          <a:endParaRPr lang="en-US"/>
        </a:p>
      </dgm:t>
    </dgm:pt>
    <dgm:pt modelId="{7EED324A-146D-5142-9935-41A62A77BDA5}" type="sibTrans" cxnId="{17772335-9117-9441-BD2F-D3E091220177}">
      <dgm:prSet/>
      <dgm:spPr/>
      <dgm:t>
        <a:bodyPr/>
        <a:lstStyle/>
        <a:p>
          <a:endParaRPr lang="en-US"/>
        </a:p>
      </dgm:t>
    </dgm:pt>
    <dgm:pt modelId="{C21787EB-82F2-CD4C-9611-8F170E9CD42B}">
      <dgm:prSet phldrT="[Text]"/>
      <dgm:spPr/>
      <dgm:t>
        <a:bodyPr/>
        <a:lstStyle/>
        <a:p>
          <a:pPr rtl="0"/>
          <a:r>
            <a:rPr lang="en-US" b="1" i="0" u="none" dirty="0" smtClean="0"/>
            <a:t>FEBRUARY</a:t>
          </a:r>
          <a:endParaRPr lang="en-US" dirty="0"/>
        </a:p>
      </dgm:t>
    </dgm:pt>
    <dgm:pt modelId="{4A2421BA-C64B-9942-B700-9EC43E34A448}" type="parTrans" cxnId="{6330BD33-BC17-584F-A314-2D74E2484158}">
      <dgm:prSet/>
      <dgm:spPr/>
      <dgm:t>
        <a:bodyPr/>
        <a:lstStyle/>
        <a:p>
          <a:endParaRPr lang="en-US"/>
        </a:p>
      </dgm:t>
    </dgm:pt>
    <dgm:pt modelId="{AB2AF166-1082-854E-A0B0-6BEC5CD01666}" type="sibTrans" cxnId="{6330BD33-BC17-584F-A314-2D74E2484158}">
      <dgm:prSet/>
      <dgm:spPr/>
      <dgm:t>
        <a:bodyPr/>
        <a:lstStyle/>
        <a:p>
          <a:endParaRPr lang="en-US"/>
        </a:p>
      </dgm:t>
    </dgm:pt>
    <dgm:pt modelId="{5E826715-6787-0043-812E-C59B7A79A9DE}">
      <dgm:prSet phldrT="[Text]"/>
      <dgm:spPr/>
      <dgm:t>
        <a:bodyPr/>
        <a:lstStyle/>
        <a:p>
          <a:pPr rtl="0"/>
          <a:r>
            <a:rPr lang="en-US" b="1" i="0" u="none" dirty="0" smtClean="0"/>
            <a:t>MARCH</a:t>
          </a:r>
          <a:endParaRPr lang="en-US" dirty="0"/>
        </a:p>
      </dgm:t>
    </dgm:pt>
    <dgm:pt modelId="{F5763A70-AFF1-5144-84A4-F64BDF758D61}" type="parTrans" cxnId="{3BB5D972-1F57-0A41-A7C7-754FF829F8F4}">
      <dgm:prSet/>
      <dgm:spPr/>
      <dgm:t>
        <a:bodyPr/>
        <a:lstStyle/>
        <a:p>
          <a:endParaRPr lang="en-US"/>
        </a:p>
      </dgm:t>
    </dgm:pt>
    <dgm:pt modelId="{26F207E3-C209-3D4B-9444-067173DA16E9}" type="sibTrans" cxnId="{3BB5D972-1F57-0A41-A7C7-754FF829F8F4}">
      <dgm:prSet/>
      <dgm:spPr/>
      <dgm:t>
        <a:bodyPr/>
        <a:lstStyle/>
        <a:p>
          <a:endParaRPr lang="en-US"/>
        </a:p>
      </dgm:t>
    </dgm:pt>
    <dgm:pt modelId="{74DF3736-4BEE-CA47-8CFD-265009A34D44}">
      <dgm:prSet phldrT="[Text]"/>
      <dgm:spPr/>
      <dgm:t>
        <a:bodyPr/>
        <a:lstStyle/>
        <a:p>
          <a:pPr>
            <a:spcAft>
              <a:spcPts val="1400"/>
            </a:spcAft>
          </a:pPr>
          <a:r>
            <a:rPr lang="en-US" dirty="0" smtClean="0">
              <a:solidFill>
                <a:srgbClr val="34373B"/>
              </a:solidFill>
              <a:effectLst/>
              <a:latin typeface="Georgia"/>
              <a:cs typeface="Georgia"/>
            </a:rPr>
            <a:t>Audit</a:t>
          </a:r>
          <a:endParaRPr lang="en-US" dirty="0">
            <a:solidFill>
              <a:srgbClr val="34373B"/>
            </a:solidFill>
            <a:latin typeface="Georgia"/>
            <a:cs typeface="Georgia"/>
          </a:endParaRPr>
        </a:p>
      </dgm:t>
    </dgm:pt>
    <dgm:pt modelId="{AE602F49-04BE-EF40-AB73-FF2C1DA7578C}" type="parTrans" cxnId="{9F99CC8B-A35C-3746-AAA1-A506244CADE9}">
      <dgm:prSet/>
      <dgm:spPr/>
      <dgm:t>
        <a:bodyPr/>
        <a:lstStyle/>
        <a:p>
          <a:endParaRPr lang="en-US"/>
        </a:p>
      </dgm:t>
    </dgm:pt>
    <dgm:pt modelId="{C7FF2E27-58E5-B340-B9F2-2C8743A7979A}" type="sibTrans" cxnId="{9F99CC8B-A35C-3746-AAA1-A506244CADE9}">
      <dgm:prSet/>
      <dgm:spPr/>
      <dgm:t>
        <a:bodyPr/>
        <a:lstStyle/>
        <a:p>
          <a:endParaRPr lang="en-US"/>
        </a:p>
      </dgm:t>
    </dgm:pt>
    <dgm:pt modelId="{41E0B6A6-C18E-9A46-8BAB-DF5E38DFF8C6}">
      <dgm:prSet/>
      <dgm:spPr/>
      <dgm:t>
        <a:bodyPr/>
        <a:lstStyle/>
        <a:p>
          <a:pPr>
            <a:spcAft>
              <a:spcPts val="1400"/>
            </a:spcAft>
          </a:pPr>
          <a:r>
            <a:rPr lang="en-US" dirty="0" smtClean="0">
              <a:solidFill>
                <a:srgbClr val="34373B"/>
              </a:solidFill>
              <a:effectLst/>
              <a:latin typeface="Georgia"/>
              <a:cs typeface="Georgia"/>
            </a:rPr>
            <a:t>Strategic planning executive summary general assembly</a:t>
          </a:r>
          <a:endParaRPr lang="en-US" dirty="0">
            <a:solidFill>
              <a:srgbClr val="34373B"/>
            </a:solidFill>
            <a:effectLst/>
            <a:latin typeface="Georgia"/>
            <a:cs typeface="Georgia"/>
          </a:endParaRPr>
        </a:p>
      </dgm:t>
    </dgm:pt>
    <dgm:pt modelId="{BF59C3AB-4DE0-D34A-9A6A-C86D2B7BECBA}" type="parTrans" cxnId="{20705F7E-8B8B-9040-8E9F-59BCA9B869EB}">
      <dgm:prSet/>
      <dgm:spPr/>
      <dgm:t>
        <a:bodyPr/>
        <a:lstStyle/>
        <a:p>
          <a:endParaRPr lang="en-US"/>
        </a:p>
      </dgm:t>
    </dgm:pt>
    <dgm:pt modelId="{2268FB17-B276-8B4E-B505-B0076899BF19}" type="sibTrans" cxnId="{20705F7E-8B8B-9040-8E9F-59BCA9B869EB}">
      <dgm:prSet/>
      <dgm:spPr/>
      <dgm:t>
        <a:bodyPr/>
        <a:lstStyle/>
        <a:p>
          <a:endParaRPr lang="en-US"/>
        </a:p>
      </dgm:t>
    </dgm:pt>
    <dgm:pt modelId="{F9BF675E-757A-EC4A-8AEB-0376B0A08721}">
      <dgm:prSet/>
      <dgm:spPr/>
      <dgm:t>
        <a:bodyPr/>
        <a:lstStyle/>
        <a:p>
          <a:pPr>
            <a:spcAft>
              <a:spcPts val="1400"/>
            </a:spcAft>
          </a:pPr>
          <a:r>
            <a:rPr lang="en-US" dirty="0" smtClean="0">
              <a:solidFill>
                <a:srgbClr val="34373B"/>
              </a:solidFill>
              <a:effectLst/>
              <a:latin typeface="Georgia"/>
              <a:cs typeface="Georgia"/>
            </a:rPr>
            <a:t>Bulletin self-sustaining from advertising</a:t>
          </a:r>
          <a:endParaRPr lang="en-US" dirty="0">
            <a:solidFill>
              <a:srgbClr val="34373B"/>
            </a:solidFill>
            <a:effectLst/>
            <a:latin typeface="Georgia"/>
            <a:cs typeface="Georgia"/>
          </a:endParaRPr>
        </a:p>
      </dgm:t>
    </dgm:pt>
    <dgm:pt modelId="{AB2F3288-2048-7A40-818E-33C7D809CDC5}" type="parTrans" cxnId="{2EF65ADB-BD24-EE40-9618-7BA33FD9CCAB}">
      <dgm:prSet/>
      <dgm:spPr/>
      <dgm:t>
        <a:bodyPr/>
        <a:lstStyle/>
        <a:p>
          <a:endParaRPr lang="en-US"/>
        </a:p>
      </dgm:t>
    </dgm:pt>
    <dgm:pt modelId="{3DE32872-2CFB-DC4F-BF9E-7F894787D28E}" type="sibTrans" cxnId="{2EF65ADB-BD24-EE40-9618-7BA33FD9CCAB}">
      <dgm:prSet/>
      <dgm:spPr/>
      <dgm:t>
        <a:bodyPr/>
        <a:lstStyle/>
        <a:p>
          <a:endParaRPr lang="en-US"/>
        </a:p>
      </dgm:t>
    </dgm:pt>
    <dgm:pt modelId="{01167F9C-7F98-924F-ABA1-09F17DED0765}">
      <dgm:prSet/>
      <dgm:spPr/>
      <dgm:t>
        <a:bodyPr/>
        <a:lstStyle/>
        <a:p>
          <a:pPr>
            <a:spcAft>
              <a:spcPts val="1400"/>
            </a:spcAft>
          </a:pPr>
          <a:r>
            <a:rPr lang="en-US" dirty="0" smtClean="0">
              <a:solidFill>
                <a:srgbClr val="34373B"/>
              </a:solidFill>
              <a:effectLst/>
              <a:latin typeface="Georgia"/>
              <a:cs typeface="Georgia"/>
            </a:rPr>
            <a:t>Web page and software redesign with archdiocese software</a:t>
          </a:r>
          <a:endParaRPr lang="en-US" dirty="0">
            <a:solidFill>
              <a:srgbClr val="34373B"/>
            </a:solidFill>
            <a:effectLst/>
            <a:latin typeface="Georgia"/>
            <a:ea typeface="Calibri"/>
            <a:cs typeface="Georgia"/>
          </a:endParaRPr>
        </a:p>
      </dgm:t>
    </dgm:pt>
    <dgm:pt modelId="{A8989A2F-FA2F-9E4E-8C69-9FE4BDC765DB}" type="parTrans" cxnId="{1DA2157E-378D-B04C-A046-5FA2D4FD2BD1}">
      <dgm:prSet/>
      <dgm:spPr/>
      <dgm:t>
        <a:bodyPr/>
        <a:lstStyle/>
        <a:p>
          <a:endParaRPr lang="en-US"/>
        </a:p>
      </dgm:t>
    </dgm:pt>
    <dgm:pt modelId="{D50476B9-E0A4-3A45-AEA6-3B7D44D75290}" type="sibTrans" cxnId="{1DA2157E-378D-B04C-A046-5FA2D4FD2BD1}">
      <dgm:prSet/>
      <dgm:spPr/>
      <dgm:t>
        <a:bodyPr/>
        <a:lstStyle/>
        <a:p>
          <a:endParaRPr lang="en-US"/>
        </a:p>
      </dgm:t>
    </dgm:pt>
    <dgm:pt modelId="{C61A6F98-22A2-B241-BD84-DDFB87122E40}">
      <dgm:prSet/>
      <dgm:spPr/>
      <dgm:t>
        <a:bodyPr/>
        <a:lstStyle/>
        <a:p>
          <a:pPr rtl="0">
            <a:spcAft>
              <a:spcPts val="1400"/>
            </a:spcAft>
          </a:pPr>
          <a:r>
            <a:rPr lang="en-US" b="0" i="0" u="none" dirty="0" smtClean="0">
              <a:solidFill>
                <a:srgbClr val="34373B"/>
              </a:solidFill>
              <a:latin typeface="Georgia"/>
              <a:cs typeface="Georgia"/>
            </a:rPr>
            <a:t>Committee chairs from board 10 committees</a:t>
          </a:r>
          <a:endParaRPr lang="en-US" b="0" i="0" u="none" dirty="0">
            <a:solidFill>
              <a:srgbClr val="34373B"/>
            </a:solidFill>
            <a:latin typeface="Georgia"/>
            <a:cs typeface="Georgia"/>
          </a:endParaRPr>
        </a:p>
      </dgm:t>
    </dgm:pt>
    <dgm:pt modelId="{EC139C40-BCE8-C044-B751-6C21D1E5360A}" type="parTrans" cxnId="{A87BEF37-C414-D84A-9FED-8DDCD11D5069}">
      <dgm:prSet/>
      <dgm:spPr/>
      <dgm:t>
        <a:bodyPr/>
        <a:lstStyle/>
        <a:p>
          <a:endParaRPr lang="en-US"/>
        </a:p>
      </dgm:t>
    </dgm:pt>
    <dgm:pt modelId="{92035593-B9C1-944C-9A3C-1F3C2B86466E}" type="sibTrans" cxnId="{A87BEF37-C414-D84A-9FED-8DDCD11D5069}">
      <dgm:prSet/>
      <dgm:spPr/>
      <dgm:t>
        <a:bodyPr/>
        <a:lstStyle/>
        <a:p>
          <a:endParaRPr lang="en-US"/>
        </a:p>
      </dgm:t>
    </dgm:pt>
    <dgm:pt modelId="{EE61AEDF-C9AE-1F48-B3AA-6CCB45C61CFA}">
      <dgm:prSet/>
      <dgm:spPr/>
      <dgm:t>
        <a:bodyPr/>
        <a:lstStyle/>
        <a:p>
          <a:pPr rtl="0">
            <a:spcAft>
              <a:spcPts val="1400"/>
            </a:spcAft>
          </a:pPr>
          <a:r>
            <a:rPr lang="en-US" b="0" i="0" u="none" smtClean="0">
              <a:solidFill>
                <a:srgbClr val="34373B"/>
              </a:solidFill>
              <a:latin typeface="Georgia"/>
              <a:cs typeface="Georgia"/>
            </a:rPr>
            <a:t>Request for congregation membership</a:t>
          </a:r>
          <a:endParaRPr lang="en-US" b="0" i="0" u="none" dirty="0">
            <a:solidFill>
              <a:srgbClr val="34373B"/>
            </a:solidFill>
            <a:latin typeface="Georgia"/>
            <a:cs typeface="Georgia"/>
          </a:endParaRPr>
        </a:p>
      </dgm:t>
    </dgm:pt>
    <dgm:pt modelId="{A899CEC5-262D-7B44-B211-0084245DA626}" type="parTrans" cxnId="{B119EF1F-743D-9844-B65E-626C6A1CD062}">
      <dgm:prSet/>
      <dgm:spPr/>
      <dgm:t>
        <a:bodyPr/>
        <a:lstStyle/>
        <a:p>
          <a:endParaRPr lang="en-US"/>
        </a:p>
      </dgm:t>
    </dgm:pt>
    <dgm:pt modelId="{01C61327-9D89-0244-B99C-B975F8A57B9A}" type="sibTrans" cxnId="{B119EF1F-743D-9844-B65E-626C6A1CD062}">
      <dgm:prSet/>
      <dgm:spPr/>
      <dgm:t>
        <a:bodyPr/>
        <a:lstStyle/>
        <a:p>
          <a:endParaRPr lang="en-US"/>
        </a:p>
      </dgm:t>
    </dgm:pt>
    <dgm:pt modelId="{776782BA-9249-714E-8176-8F9419D7E1DF}">
      <dgm:prSet/>
      <dgm:spPr/>
      <dgm:t>
        <a:bodyPr/>
        <a:lstStyle/>
        <a:p>
          <a:pPr rtl="0">
            <a:spcAft>
              <a:spcPts val="1400"/>
            </a:spcAft>
          </a:pPr>
          <a:r>
            <a:rPr lang="en-US" b="0" i="0" u="none" dirty="0" smtClean="0">
              <a:solidFill>
                <a:srgbClr val="34373B"/>
              </a:solidFill>
              <a:latin typeface="Georgia"/>
              <a:cs typeface="Georgia"/>
            </a:rPr>
            <a:t>Monthly prayer society formed</a:t>
          </a:r>
          <a:endParaRPr lang="en-US" b="0" i="0" u="none" dirty="0">
            <a:solidFill>
              <a:srgbClr val="34373B"/>
            </a:solidFill>
            <a:latin typeface="Georgia"/>
            <a:cs typeface="Georgia"/>
          </a:endParaRPr>
        </a:p>
      </dgm:t>
    </dgm:pt>
    <dgm:pt modelId="{20BE34CE-485C-124E-9AA7-66D005D05F88}" type="parTrans" cxnId="{28CDABBE-1D83-8C48-8AF9-8BD4AE0838E0}">
      <dgm:prSet/>
      <dgm:spPr/>
      <dgm:t>
        <a:bodyPr/>
        <a:lstStyle/>
        <a:p>
          <a:endParaRPr lang="en-US"/>
        </a:p>
      </dgm:t>
    </dgm:pt>
    <dgm:pt modelId="{D59D1708-50ED-0F4F-93C1-561B71223FD6}" type="sibTrans" cxnId="{28CDABBE-1D83-8C48-8AF9-8BD4AE0838E0}">
      <dgm:prSet/>
      <dgm:spPr/>
      <dgm:t>
        <a:bodyPr/>
        <a:lstStyle/>
        <a:p>
          <a:endParaRPr lang="en-US"/>
        </a:p>
      </dgm:t>
    </dgm:pt>
    <dgm:pt modelId="{D5E6DDCE-E181-6942-BAA8-2ED63CFD66FC}">
      <dgm:prSet/>
      <dgm:spPr/>
      <dgm:t>
        <a:bodyPr/>
        <a:lstStyle/>
        <a:p>
          <a:pPr rtl="0">
            <a:spcAft>
              <a:spcPts val="1400"/>
            </a:spcAft>
          </a:pPr>
          <a:r>
            <a:rPr lang="en-US" b="0" i="0" u="none" dirty="0" smtClean="0">
              <a:solidFill>
                <a:srgbClr val="34373B"/>
              </a:solidFill>
              <a:latin typeface="Georgia"/>
              <a:cs typeface="Georgia"/>
            </a:rPr>
            <a:t>Establishment of endowment fund Leadership 2500</a:t>
          </a:r>
          <a:endParaRPr lang="en-US" b="0" i="0" u="none" dirty="0">
            <a:solidFill>
              <a:srgbClr val="34373B"/>
            </a:solidFill>
            <a:latin typeface="Georgia"/>
            <a:cs typeface="Georgia"/>
          </a:endParaRPr>
        </a:p>
      </dgm:t>
    </dgm:pt>
    <dgm:pt modelId="{6B2F11B5-FD67-7D4F-92AB-A91266E50862}" type="parTrans" cxnId="{42F52406-68C6-B442-A83D-85417842F7D5}">
      <dgm:prSet/>
      <dgm:spPr/>
      <dgm:t>
        <a:bodyPr/>
        <a:lstStyle/>
        <a:p>
          <a:endParaRPr lang="en-US"/>
        </a:p>
      </dgm:t>
    </dgm:pt>
    <dgm:pt modelId="{C65D9F4E-82D4-B045-9206-47A88B071A67}" type="sibTrans" cxnId="{42F52406-68C6-B442-A83D-85417842F7D5}">
      <dgm:prSet/>
      <dgm:spPr/>
      <dgm:t>
        <a:bodyPr/>
        <a:lstStyle/>
        <a:p>
          <a:endParaRPr lang="en-US"/>
        </a:p>
      </dgm:t>
    </dgm:pt>
    <dgm:pt modelId="{D012B3C8-BA84-B94C-836B-4E266FFD817B}">
      <dgm:prSet/>
      <dgm:spPr/>
      <dgm:t>
        <a:bodyPr/>
        <a:lstStyle/>
        <a:p>
          <a:pPr rtl="0">
            <a:spcAft>
              <a:spcPts val="1400"/>
            </a:spcAft>
          </a:pPr>
          <a:r>
            <a:rPr lang="en-US" b="0" i="0" u="none" smtClean="0">
              <a:solidFill>
                <a:srgbClr val="34373B"/>
              </a:solidFill>
              <a:latin typeface="Georgia"/>
              <a:cs typeface="Georgia"/>
            </a:rPr>
            <a:t>Repair organ</a:t>
          </a:r>
          <a:endParaRPr lang="en-US" b="0" i="0" u="none" dirty="0">
            <a:solidFill>
              <a:srgbClr val="34373B"/>
            </a:solidFill>
            <a:latin typeface="Georgia"/>
            <a:cs typeface="Georgia"/>
          </a:endParaRPr>
        </a:p>
      </dgm:t>
    </dgm:pt>
    <dgm:pt modelId="{90CD6952-E8C0-7F4E-8BE3-0235BB213798}" type="parTrans" cxnId="{DD17C8A4-4619-D84B-BEB1-D8AFF440AEB2}">
      <dgm:prSet/>
      <dgm:spPr/>
      <dgm:t>
        <a:bodyPr/>
        <a:lstStyle/>
        <a:p>
          <a:endParaRPr lang="en-US"/>
        </a:p>
      </dgm:t>
    </dgm:pt>
    <dgm:pt modelId="{51D7299F-255C-944A-B4E1-CAC446F754EE}" type="sibTrans" cxnId="{DD17C8A4-4619-D84B-BEB1-D8AFF440AEB2}">
      <dgm:prSet/>
      <dgm:spPr/>
      <dgm:t>
        <a:bodyPr/>
        <a:lstStyle/>
        <a:p>
          <a:endParaRPr lang="en-US"/>
        </a:p>
      </dgm:t>
    </dgm:pt>
    <dgm:pt modelId="{F12801B0-9E62-1940-B99D-59E7DCAA5548}">
      <dgm:prSet/>
      <dgm:spPr/>
      <dgm:t>
        <a:bodyPr/>
        <a:lstStyle/>
        <a:p>
          <a:pPr rtl="0">
            <a:spcAft>
              <a:spcPts val="1400"/>
            </a:spcAft>
          </a:pPr>
          <a:r>
            <a:rPr lang="en-US" b="0" i="0" u="none" smtClean="0">
              <a:solidFill>
                <a:srgbClr val="34373B"/>
              </a:solidFill>
              <a:latin typeface="Georgia"/>
              <a:cs typeface="Georgia"/>
            </a:rPr>
            <a:t>Recruit choir director senior and junior choir.</a:t>
          </a:r>
          <a:endParaRPr lang="en-US" b="0" i="0" u="none" dirty="0">
            <a:solidFill>
              <a:srgbClr val="34373B"/>
            </a:solidFill>
            <a:latin typeface="Georgia"/>
            <a:cs typeface="Georgia"/>
          </a:endParaRPr>
        </a:p>
      </dgm:t>
    </dgm:pt>
    <dgm:pt modelId="{2FAEB907-A342-1A4D-906D-A07A96D4AEEE}" type="parTrans" cxnId="{A19F70DF-1DA3-204C-9645-428F173F8F0B}">
      <dgm:prSet/>
      <dgm:spPr/>
      <dgm:t>
        <a:bodyPr/>
        <a:lstStyle/>
        <a:p>
          <a:endParaRPr lang="en-US"/>
        </a:p>
      </dgm:t>
    </dgm:pt>
    <dgm:pt modelId="{A675612D-B5C6-0344-BCFA-AF6B2106ED3B}" type="sibTrans" cxnId="{A19F70DF-1DA3-204C-9645-428F173F8F0B}">
      <dgm:prSet/>
      <dgm:spPr/>
      <dgm:t>
        <a:bodyPr/>
        <a:lstStyle/>
        <a:p>
          <a:endParaRPr lang="en-US"/>
        </a:p>
      </dgm:t>
    </dgm:pt>
    <dgm:pt modelId="{573EF997-9CCA-5640-8669-7EA52DD3537B}">
      <dgm:prSet/>
      <dgm:spPr/>
      <dgm:t>
        <a:bodyPr/>
        <a:lstStyle/>
        <a:p>
          <a:pPr rtl="0">
            <a:spcAft>
              <a:spcPts val="1400"/>
            </a:spcAft>
          </a:pPr>
          <a:r>
            <a:rPr lang="en-US" b="0" i="0" u="none" smtClean="0">
              <a:solidFill>
                <a:srgbClr val="34373B"/>
              </a:solidFill>
              <a:latin typeface="Georgia"/>
              <a:cs typeface="Georgia"/>
            </a:rPr>
            <a:t>Hire organist</a:t>
          </a:r>
          <a:endParaRPr lang="en-US" b="0" i="0" u="none" dirty="0">
            <a:solidFill>
              <a:srgbClr val="34373B"/>
            </a:solidFill>
            <a:latin typeface="Georgia"/>
            <a:cs typeface="Georgia"/>
          </a:endParaRPr>
        </a:p>
      </dgm:t>
    </dgm:pt>
    <dgm:pt modelId="{2C5AF920-279D-3D47-8BB4-359B4DB74B3A}" type="parTrans" cxnId="{201B99A1-9586-CB40-A055-D3454D62B479}">
      <dgm:prSet/>
      <dgm:spPr/>
      <dgm:t>
        <a:bodyPr/>
        <a:lstStyle/>
        <a:p>
          <a:endParaRPr lang="en-US"/>
        </a:p>
      </dgm:t>
    </dgm:pt>
    <dgm:pt modelId="{5BFD04EB-0CFF-4540-B0AC-2275FB788848}" type="sibTrans" cxnId="{201B99A1-9586-CB40-A055-D3454D62B479}">
      <dgm:prSet/>
      <dgm:spPr/>
      <dgm:t>
        <a:bodyPr/>
        <a:lstStyle/>
        <a:p>
          <a:endParaRPr lang="en-US"/>
        </a:p>
      </dgm:t>
    </dgm:pt>
    <dgm:pt modelId="{92B4C6E2-52FD-384F-B38F-17F13F85B95E}">
      <dgm:prSet/>
      <dgm:spPr/>
      <dgm:t>
        <a:bodyPr/>
        <a:lstStyle/>
        <a:p>
          <a:pPr rtl="0">
            <a:spcAft>
              <a:spcPts val="1400"/>
            </a:spcAft>
          </a:pPr>
          <a:r>
            <a:rPr lang="en-US" b="0" i="0" u="none" dirty="0" smtClean="0">
              <a:solidFill>
                <a:srgbClr val="34373B"/>
              </a:solidFill>
              <a:latin typeface="Georgia"/>
              <a:cs typeface="Georgia"/>
            </a:rPr>
            <a:t>Organize youth choir</a:t>
          </a:r>
          <a:endParaRPr lang="en-US" b="0" i="0" u="none" dirty="0">
            <a:solidFill>
              <a:srgbClr val="34373B"/>
            </a:solidFill>
            <a:latin typeface="Georgia"/>
            <a:cs typeface="Georgia"/>
          </a:endParaRPr>
        </a:p>
      </dgm:t>
    </dgm:pt>
    <dgm:pt modelId="{16B6B866-316D-7044-8D21-245E189DF6F7}" type="parTrans" cxnId="{768D8FAD-3CB6-0549-A13C-BB60BE88095C}">
      <dgm:prSet/>
      <dgm:spPr/>
      <dgm:t>
        <a:bodyPr/>
        <a:lstStyle/>
        <a:p>
          <a:endParaRPr lang="en-US"/>
        </a:p>
      </dgm:t>
    </dgm:pt>
    <dgm:pt modelId="{3336A61B-9FEA-DA4B-B01F-205BDF25ACC1}" type="sibTrans" cxnId="{768D8FAD-3CB6-0549-A13C-BB60BE88095C}">
      <dgm:prSet/>
      <dgm:spPr/>
      <dgm:t>
        <a:bodyPr/>
        <a:lstStyle/>
        <a:p>
          <a:endParaRPr lang="en-US"/>
        </a:p>
      </dgm:t>
    </dgm:pt>
    <dgm:pt modelId="{1A66E4D2-ED6C-464E-BFA5-D02EEABD8D67}">
      <dgm:prSet/>
      <dgm:spPr/>
      <dgm:t>
        <a:bodyPr/>
        <a:lstStyle/>
        <a:p>
          <a:pPr rtl="0"/>
          <a:r>
            <a:rPr lang="en-US" b="1" i="0" u="none" dirty="0" smtClean="0"/>
            <a:t>APRIL</a:t>
          </a:r>
          <a:endParaRPr lang="en-US" b="1" i="0" u="none" dirty="0"/>
        </a:p>
      </dgm:t>
    </dgm:pt>
    <dgm:pt modelId="{934C7A70-63AC-674F-BC58-E3B99DDD7395}" type="parTrans" cxnId="{9990433D-A67A-EB49-9E31-0CF0B6D0B3A9}">
      <dgm:prSet/>
      <dgm:spPr/>
      <dgm:t>
        <a:bodyPr/>
        <a:lstStyle/>
        <a:p>
          <a:endParaRPr lang="en-US"/>
        </a:p>
      </dgm:t>
    </dgm:pt>
    <dgm:pt modelId="{D9DFDA79-0A63-8946-ACC6-591858ED1DA2}" type="sibTrans" cxnId="{9990433D-A67A-EB49-9E31-0CF0B6D0B3A9}">
      <dgm:prSet/>
      <dgm:spPr/>
      <dgm:t>
        <a:bodyPr/>
        <a:lstStyle/>
        <a:p>
          <a:endParaRPr lang="en-US"/>
        </a:p>
      </dgm:t>
    </dgm:pt>
    <dgm:pt modelId="{D8415ED4-1DF8-4C4C-915D-7274EA089C6E}">
      <dgm:prSet/>
      <dgm:spPr/>
      <dgm:t>
        <a:bodyPr/>
        <a:lstStyle/>
        <a:p>
          <a:pPr rtl="0">
            <a:spcAft>
              <a:spcPts val="1400"/>
            </a:spcAft>
          </a:pPr>
          <a:r>
            <a:rPr lang="en-US" b="0" i="0" u="none" dirty="0" smtClean="0">
              <a:solidFill>
                <a:schemeClr val="tx2">
                  <a:lumMod val="90000"/>
                  <a:lumOff val="10000"/>
                </a:schemeClr>
              </a:solidFill>
              <a:latin typeface="Georgia"/>
              <a:cs typeface="Georgia"/>
            </a:rPr>
            <a:t>Begin monthly bible studies</a:t>
          </a:r>
          <a:endParaRPr lang="en-US" b="0" i="0" u="none" dirty="0">
            <a:solidFill>
              <a:schemeClr val="tx2">
                <a:lumMod val="90000"/>
                <a:lumOff val="10000"/>
              </a:schemeClr>
            </a:solidFill>
            <a:latin typeface="Georgia"/>
            <a:cs typeface="Georgia"/>
          </a:endParaRPr>
        </a:p>
      </dgm:t>
    </dgm:pt>
    <dgm:pt modelId="{61CF8471-E692-874E-8671-E3B51E51DE98}" type="parTrans" cxnId="{3E508547-F706-4644-9E1D-3CD2D951AF13}">
      <dgm:prSet/>
      <dgm:spPr/>
      <dgm:t>
        <a:bodyPr/>
        <a:lstStyle/>
        <a:p>
          <a:endParaRPr lang="en-US"/>
        </a:p>
      </dgm:t>
    </dgm:pt>
    <dgm:pt modelId="{CE9248B7-2F09-2841-A710-C75DA7A3F9AD}" type="sibTrans" cxnId="{3E508547-F706-4644-9E1D-3CD2D951AF13}">
      <dgm:prSet/>
      <dgm:spPr/>
      <dgm:t>
        <a:bodyPr/>
        <a:lstStyle/>
        <a:p>
          <a:endParaRPr lang="en-US"/>
        </a:p>
      </dgm:t>
    </dgm:pt>
    <dgm:pt modelId="{2B78D547-37DB-A248-BBA0-AB09EDB6DBF9}">
      <dgm:prSet/>
      <dgm:spPr/>
      <dgm:t>
        <a:bodyPr/>
        <a:lstStyle/>
        <a:p>
          <a:pPr rtl="0">
            <a:spcAft>
              <a:spcPts val="1400"/>
            </a:spcAft>
          </a:pPr>
          <a:r>
            <a:rPr lang="en-US" b="0" i="0" u="none" dirty="0" smtClean="0">
              <a:solidFill>
                <a:schemeClr val="tx2">
                  <a:lumMod val="90000"/>
                  <a:lumOff val="10000"/>
                </a:schemeClr>
              </a:solidFill>
              <a:latin typeface="Georgia"/>
              <a:cs typeface="Georgia"/>
            </a:rPr>
            <a:t>Begin weekly speakers for lent</a:t>
          </a:r>
          <a:endParaRPr lang="en-US" b="0" i="0" u="none" dirty="0">
            <a:solidFill>
              <a:schemeClr val="tx2">
                <a:lumMod val="90000"/>
                <a:lumOff val="10000"/>
              </a:schemeClr>
            </a:solidFill>
            <a:latin typeface="Georgia"/>
            <a:cs typeface="Georgia"/>
          </a:endParaRPr>
        </a:p>
      </dgm:t>
    </dgm:pt>
    <dgm:pt modelId="{B3203E58-2BF1-D748-8184-BAC9B8A8F202}" type="parTrans" cxnId="{C4CFA97B-921D-714E-9E70-E1E494824BD7}">
      <dgm:prSet/>
      <dgm:spPr/>
      <dgm:t>
        <a:bodyPr/>
        <a:lstStyle/>
        <a:p>
          <a:endParaRPr lang="en-US"/>
        </a:p>
      </dgm:t>
    </dgm:pt>
    <dgm:pt modelId="{A5985042-54F0-5145-B76A-FF8865009EDE}" type="sibTrans" cxnId="{C4CFA97B-921D-714E-9E70-E1E494824BD7}">
      <dgm:prSet/>
      <dgm:spPr/>
      <dgm:t>
        <a:bodyPr/>
        <a:lstStyle/>
        <a:p>
          <a:endParaRPr lang="en-US"/>
        </a:p>
      </dgm:t>
    </dgm:pt>
    <dgm:pt modelId="{99B1A74F-CF43-1543-84DD-7D5FF1ABB32B}" type="pres">
      <dgm:prSet presAssocID="{DDC7E9AF-1745-AE45-BFD2-DA41CAE4B42A}" presName="Name0" presStyleCnt="0">
        <dgm:presLayoutVars>
          <dgm:dir/>
          <dgm:animLvl val="lvl"/>
          <dgm:resizeHandles val="exact"/>
        </dgm:presLayoutVars>
      </dgm:prSet>
      <dgm:spPr/>
    </dgm:pt>
    <dgm:pt modelId="{5E34D89F-9C00-9C40-90D8-4A0B43AEA52D}" type="pres">
      <dgm:prSet presAssocID="{59101657-F246-6144-889F-BA219ABDBD45}" presName="composite" presStyleCnt="0"/>
      <dgm:spPr/>
    </dgm:pt>
    <dgm:pt modelId="{2AB262AF-F6E8-3D4C-94BA-43FB710386F0}" type="pres">
      <dgm:prSet presAssocID="{59101657-F246-6144-889F-BA219ABDBD45}" presName="parTx" presStyleLbl="node1" presStyleIdx="0" presStyleCnt="4">
        <dgm:presLayoutVars>
          <dgm:chMax val="0"/>
          <dgm:chPref val="0"/>
          <dgm:bulletEnabled val="1"/>
        </dgm:presLayoutVars>
      </dgm:prSet>
      <dgm:spPr/>
      <dgm:t>
        <a:bodyPr/>
        <a:lstStyle/>
        <a:p>
          <a:endParaRPr lang="en-US"/>
        </a:p>
      </dgm:t>
    </dgm:pt>
    <dgm:pt modelId="{A4BBAEE1-5358-7344-8AD3-7D810819C58C}" type="pres">
      <dgm:prSet presAssocID="{59101657-F246-6144-889F-BA219ABDBD45}" presName="desTx" presStyleLbl="revTx" presStyleIdx="0" presStyleCnt="4">
        <dgm:presLayoutVars>
          <dgm:bulletEnabled val="1"/>
        </dgm:presLayoutVars>
      </dgm:prSet>
      <dgm:spPr/>
      <dgm:t>
        <a:bodyPr/>
        <a:lstStyle/>
        <a:p>
          <a:endParaRPr lang="en-US"/>
        </a:p>
      </dgm:t>
    </dgm:pt>
    <dgm:pt modelId="{23803DBD-9EBF-594F-B57F-30DAA3B1C960}" type="pres">
      <dgm:prSet presAssocID="{7EED324A-146D-5142-9935-41A62A77BDA5}" presName="space" presStyleCnt="0"/>
      <dgm:spPr/>
    </dgm:pt>
    <dgm:pt modelId="{98BA8320-F472-C147-A8D5-A1C623C896D5}" type="pres">
      <dgm:prSet presAssocID="{C21787EB-82F2-CD4C-9611-8F170E9CD42B}" presName="composite" presStyleCnt="0"/>
      <dgm:spPr/>
    </dgm:pt>
    <dgm:pt modelId="{7B5FAF38-392D-044A-BA0B-C5496406243D}" type="pres">
      <dgm:prSet presAssocID="{C21787EB-82F2-CD4C-9611-8F170E9CD42B}" presName="parTx" presStyleLbl="node1" presStyleIdx="1" presStyleCnt="4">
        <dgm:presLayoutVars>
          <dgm:chMax val="0"/>
          <dgm:chPref val="0"/>
          <dgm:bulletEnabled val="1"/>
        </dgm:presLayoutVars>
      </dgm:prSet>
      <dgm:spPr/>
      <dgm:t>
        <a:bodyPr/>
        <a:lstStyle/>
        <a:p>
          <a:endParaRPr lang="en-US"/>
        </a:p>
      </dgm:t>
    </dgm:pt>
    <dgm:pt modelId="{AEE2DF44-B0FD-4B48-B387-081A5219156A}" type="pres">
      <dgm:prSet presAssocID="{C21787EB-82F2-CD4C-9611-8F170E9CD42B}" presName="desTx" presStyleLbl="revTx" presStyleIdx="1" presStyleCnt="4">
        <dgm:presLayoutVars>
          <dgm:bulletEnabled val="1"/>
        </dgm:presLayoutVars>
      </dgm:prSet>
      <dgm:spPr/>
      <dgm:t>
        <a:bodyPr/>
        <a:lstStyle/>
        <a:p>
          <a:endParaRPr lang="en-US"/>
        </a:p>
      </dgm:t>
    </dgm:pt>
    <dgm:pt modelId="{C6B975EE-2EB2-6945-BC94-9B3C3F8F1F22}" type="pres">
      <dgm:prSet presAssocID="{AB2AF166-1082-854E-A0B0-6BEC5CD01666}" presName="space" presStyleCnt="0"/>
      <dgm:spPr/>
    </dgm:pt>
    <dgm:pt modelId="{72C52F11-4FB4-FA4B-A25B-744421954BAB}" type="pres">
      <dgm:prSet presAssocID="{5E826715-6787-0043-812E-C59B7A79A9DE}" presName="composite" presStyleCnt="0"/>
      <dgm:spPr/>
    </dgm:pt>
    <dgm:pt modelId="{AC9F5633-E7CD-4048-BBD6-E4B748F90B91}" type="pres">
      <dgm:prSet presAssocID="{5E826715-6787-0043-812E-C59B7A79A9DE}" presName="parTx" presStyleLbl="node1" presStyleIdx="2" presStyleCnt="4">
        <dgm:presLayoutVars>
          <dgm:chMax val="0"/>
          <dgm:chPref val="0"/>
          <dgm:bulletEnabled val="1"/>
        </dgm:presLayoutVars>
      </dgm:prSet>
      <dgm:spPr/>
      <dgm:t>
        <a:bodyPr/>
        <a:lstStyle/>
        <a:p>
          <a:endParaRPr lang="en-US"/>
        </a:p>
      </dgm:t>
    </dgm:pt>
    <dgm:pt modelId="{93772D9A-37D1-484D-B5E9-1C9C4B47D857}" type="pres">
      <dgm:prSet presAssocID="{5E826715-6787-0043-812E-C59B7A79A9DE}" presName="desTx" presStyleLbl="revTx" presStyleIdx="2" presStyleCnt="4">
        <dgm:presLayoutVars>
          <dgm:bulletEnabled val="1"/>
        </dgm:presLayoutVars>
      </dgm:prSet>
      <dgm:spPr/>
      <dgm:t>
        <a:bodyPr/>
        <a:lstStyle/>
        <a:p>
          <a:endParaRPr lang="en-US"/>
        </a:p>
      </dgm:t>
    </dgm:pt>
    <dgm:pt modelId="{89FD964A-C538-B049-88A3-62C414D3E56A}" type="pres">
      <dgm:prSet presAssocID="{26F207E3-C209-3D4B-9444-067173DA16E9}" presName="space" presStyleCnt="0"/>
      <dgm:spPr/>
    </dgm:pt>
    <dgm:pt modelId="{6E470889-FE75-434C-9620-53F722D1683D}" type="pres">
      <dgm:prSet presAssocID="{1A66E4D2-ED6C-464E-BFA5-D02EEABD8D67}" presName="composite" presStyleCnt="0"/>
      <dgm:spPr/>
    </dgm:pt>
    <dgm:pt modelId="{21EC3D25-E12C-AD4D-AAAC-115062C32761}" type="pres">
      <dgm:prSet presAssocID="{1A66E4D2-ED6C-464E-BFA5-D02EEABD8D67}" presName="parTx" presStyleLbl="node1" presStyleIdx="3" presStyleCnt="4">
        <dgm:presLayoutVars>
          <dgm:chMax val="0"/>
          <dgm:chPref val="0"/>
          <dgm:bulletEnabled val="1"/>
        </dgm:presLayoutVars>
      </dgm:prSet>
      <dgm:spPr/>
      <dgm:t>
        <a:bodyPr/>
        <a:lstStyle/>
        <a:p>
          <a:endParaRPr lang="en-US"/>
        </a:p>
      </dgm:t>
    </dgm:pt>
    <dgm:pt modelId="{0848CD61-A35B-404F-847A-9F2203C70DBC}" type="pres">
      <dgm:prSet presAssocID="{1A66E4D2-ED6C-464E-BFA5-D02EEABD8D67}" presName="desTx" presStyleLbl="revTx" presStyleIdx="3" presStyleCnt="4">
        <dgm:presLayoutVars>
          <dgm:bulletEnabled val="1"/>
        </dgm:presLayoutVars>
      </dgm:prSet>
      <dgm:spPr/>
      <dgm:t>
        <a:bodyPr/>
        <a:lstStyle/>
        <a:p>
          <a:endParaRPr lang="en-US"/>
        </a:p>
      </dgm:t>
    </dgm:pt>
  </dgm:ptLst>
  <dgm:cxnLst>
    <dgm:cxn modelId="{CF7FC7DC-8D3C-AC4E-833C-4183810B2C88}" type="presOf" srcId="{41E0B6A6-C18E-9A46-8BAB-DF5E38DFF8C6}" destId="{A4BBAEE1-5358-7344-8AD3-7D810819C58C}" srcOrd="0" destOrd="1" presId="urn:microsoft.com/office/officeart/2005/8/layout/chevron1"/>
    <dgm:cxn modelId="{B119EF1F-743D-9844-B65E-626C6A1CD062}" srcId="{C21787EB-82F2-CD4C-9611-8F170E9CD42B}" destId="{EE61AEDF-C9AE-1F48-B3AA-6CCB45C61CFA}" srcOrd="1" destOrd="0" parTransId="{A899CEC5-262D-7B44-B211-0084245DA626}" sibTransId="{01C61327-9D89-0244-B99C-B975F8A57B9A}"/>
    <dgm:cxn modelId="{C4CFA97B-921D-714E-9E70-E1E494824BD7}" srcId="{1A66E4D2-ED6C-464E-BFA5-D02EEABD8D67}" destId="{2B78D547-37DB-A248-BBA0-AB09EDB6DBF9}" srcOrd="1" destOrd="0" parTransId="{B3203E58-2BF1-D748-8184-BAC9B8A8F202}" sibTransId="{A5985042-54F0-5145-B76A-FF8865009EDE}"/>
    <dgm:cxn modelId="{6330BD33-BC17-584F-A314-2D74E2484158}" srcId="{DDC7E9AF-1745-AE45-BFD2-DA41CAE4B42A}" destId="{C21787EB-82F2-CD4C-9611-8F170E9CD42B}" srcOrd="1" destOrd="0" parTransId="{4A2421BA-C64B-9942-B700-9EC43E34A448}" sibTransId="{AB2AF166-1082-854E-A0B0-6BEC5CD01666}"/>
    <dgm:cxn modelId="{53706972-70AF-5A4B-A2EC-91E589C0132D}" type="presOf" srcId="{92B4C6E2-52FD-384F-B38F-17F13F85B95E}" destId="{93772D9A-37D1-484D-B5E9-1C9C4B47D857}" srcOrd="0" destOrd="4" presId="urn:microsoft.com/office/officeart/2005/8/layout/chevron1"/>
    <dgm:cxn modelId="{9F99CC8B-A35C-3746-AAA1-A506244CADE9}" srcId="{59101657-F246-6144-889F-BA219ABDBD45}" destId="{74DF3736-4BEE-CA47-8CFD-265009A34D44}" srcOrd="0" destOrd="0" parTransId="{AE602F49-04BE-EF40-AB73-FF2C1DA7578C}" sibTransId="{C7FF2E27-58E5-B340-B9F2-2C8743A7979A}"/>
    <dgm:cxn modelId="{9BDC6941-9E33-174B-98FA-3AA708DA084C}" type="presOf" srcId="{1A66E4D2-ED6C-464E-BFA5-D02EEABD8D67}" destId="{21EC3D25-E12C-AD4D-AAAC-115062C32761}" srcOrd="0" destOrd="0" presId="urn:microsoft.com/office/officeart/2005/8/layout/chevron1"/>
    <dgm:cxn modelId="{17772335-9117-9441-BD2F-D3E091220177}" srcId="{DDC7E9AF-1745-AE45-BFD2-DA41CAE4B42A}" destId="{59101657-F246-6144-889F-BA219ABDBD45}" srcOrd="0" destOrd="0" parTransId="{19FBC8E0-4E6D-FF4D-BDBA-0A1C70948170}" sibTransId="{7EED324A-146D-5142-9935-41A62A77BDA5}"/>
    <dgm:cxn modelId="{A19F70DF-1DA3-204C-9645-428F173F8F0B}" srcId="{5E826715-6787-0043-812E-C59B7A79A9DE}" destId="{F12801B0-9E62-1940-B99D-59E7DCAA5548}" srcOrd="2" destOrd="0" parTransId="{2FAEB907-A342-1A4D-906D-A07A96D4AEEE}" sibTransId="{A675612D-B5C6-0344-BCFA-AF6B2106ED3B}"/>
    <dgm:cxn modelId="{DCBDB2B3-C3D1-2340-BF35-7AD7E9BE580F}" type="presOf" srcId="{74DF3736-4BEE-CA47-8CFD-265009A34D44}" destId="{A4BBAEE1-5358-7344-8AD3-7D810819C58C}" srcOrd="0" destOrd="0" presId="urn:microsoft.com/office/officeart/2005/8/layout/chevron1"/>
    <dgm:cxn modelId="{46445FD1-46D5-604E-9067-E69E8122C26E}" type="presOf" srcId="{C61A6F98-22A2-B241-BD84-DDFB87122E40}" destId="{AEE2DF44-B0FD-4B48-B387-081A5219156A}" srcOrd="0" destOrd="0" presId="urn:microsoft.com/office/officeart/2005/8/layout/chevron1"/>
    <dgm:cxn modelId="{048C6083-2E5C-C342-8643-703DD3E9751D}" type="presOf" srcId="{D012B3C8-BA84-B94C-836B-4E266FFD817B}" destId="{93772D9A-37D1-484D-B5E9-1C9C4B47D857}" srcOrd="0" destOrd="1" presId="urn:microsoft.com/office/officeart/2005/8/layout/chevron1"/>
    <dgm:cxn modelId="{2EF65ADB-BD24-EE40-9618-7BA33FD9CCAB}" srcId="{59101657-F246-6144-889F-BA219ABDBD45}" destId="{F9BF675E-757A-EC4A-8AEB-0376B0A08721}" srcOrd="2" destOrd="0" parTransId="{AB2F3288-2048-7A40-818E-33C7D809CDC5}" sibTransId="{3DE32872-2CFB-DC4F-BF9E-7F894787D28E}"/>
    <dgm:cxn modelId="{33AB616E-F077-EC44-827A-F76C923BD495}" type="presOf" srcId="{C21787EB-82F2-CD4C-9611-8F170E9CD42B}" destId="{7B5FAF38-392D-044A-BA0B-C5496406243D}" srcOrd="0" destOrd="0" presId="urn:microsoft.com/office/officeart/2005/8/layout/chevron1"/>
    <dgm:cxn modelId="{768D8FAD-3CB6-0549-A13C-BB60BE88095C}" srcId="{5E826715-6787-0043-812E-C59B7A79A9DE}" destId="{92B4C6E2-52FD-384F-B38F-17F13F85B95E}" srcOrd="4" destOrd="0" parTransId="{16B6B866-316D-7044-8D21-245E189DF6F7}" sibTransId="{3336A61B-9FEA-DA4B-B01F-205BDF25ACC1}"/>
    <dgm:cxn modelId="{A63FBA65-8B43-2146-BD45-AF4C1BFC9E22}" type="presOf" srcId="{776782BA-9249-714E-8176-8F9419D7E1DF}" destId="{AEE2DF44-B0FD-4B48-B387-081A5219156A}" srcOrd="0" destOrd="2" presId="urn:microsoft.com/office/officeart/2005/8/layout/chevron1"/>
    <dgm:cxn modelId="{49A70495-22F7-D445-8669-4EE21F91FCEC}" type="presOf" srcId="{573EF997-9CCA-5640-8669-7EA52DD3537B}" destId="{93772D9A-37D1-484D-B5E9-1C9C4B47D857}" srcOrd="0" destOrd="3" presId="urn:microsoft.com/office/officeart/2005/8/layout/chevron1"/>
    <dgm:cxn modelId="{A367CFC0-9357-9F46-A420-5DD2D4693D16}" type="presOf" srcId="{F12801B0-9E62-1940-B99D-59E7DCAA5548}" destId="{93772D9A-37D1-484D-B5E9-1C9C4B47D857}" srcOrd="0" destOrd="2" presId="urn:microsoft.com/office/officeart/2005/8/layout/chevron1"/>
    <dgm:cxn modelId="{A3CB15C5-A6CB-B840-B953-7603C2EFCA9A}" type="presOf" srcId="{D5E6DDCE-E181-6942-BAA8-2ED63CFD66FC}" destId="{93772D9A-37D1-484D-B5E9-1C9C4B47D857}" srcOrd="0" destOrd="0" presId="urn:microsoft.com/office/officeart/2005/8/layout/chevron1"/>
    <dgm:cxn modelId="{3E508547-F706-4644-9E1D-3CD2D951AF13}" srcId="{1A66E4D2-ED6C-464E-BFA5-D02EEABD8D67}" destId="{D8415ED4-1DF8-4C4C-915D-7274EA089C6E}" srcOrd="0" destOrd="0" parTransId="{61CF8471-E692-874E-8671-E3B51E51DE98}" sibTransId="{CE9248B7-2F09-2841-A710-C75DA7A3F9AD}"/>
    <dgm:cxn modelId="{42F52406-68C6-B442-A83D-85417842F7D5}" srcId="{5E826715-6787-0043-812E-C59B7A79A9DE}" destId="{D5E6DDCE-E181-6942-BAA8-2ED63CFD66FC}" srcOrd="0" destOrd="0" parTransId="{6B2F11B5-FD67-7D4F-92AB-A91266E50862}" sibTransId="{C65D9F4E-82D4-B045-9206-47A88B071A67}"/>
    <dgm:cxn modelId="{A87BEF37-C414-D84A-9FED-8DDCD11D5069}" srcId="{C21787EB-82F2-CD4C-9611-8F170E9CD42B}" destId="{C61A6F98-22A2-B241-BD84-DDFB87122E40}" srcOrd="0" destOrd="0" parTransId="{EC139C40-BCE8-C044-B751-6C21D1E5360A}" sibTransId="{92035593-B9C1-944C-9A3C-1F3C2B86466E}"/>
    <dgm:cxn modelId="{CE46DD32-3EFA-BD4C-A1BC-1132D1A9FFF1}" type="presOf" srcId="{59101657-F246-6144-889F-BA219ABDBD45}" destId="{2AB262AF-F6E8-3D4C-94BA-43FB710386F0}" srcOrd="0" destOrd="0" presId="urn:microsoft.com/office/officeart/2005/8/layout/chevron1"/>
    <dgm:cxn modelId="{D1664615-64C9-1748-AA58-E5C187FD315B}" type="presOf" srcId="{DDC7E9AF-1745-AE45-BFD2-DA41CAE4B42A}" destId="{99B1A74F-CF43-1543-84DD-7D5FF1ABB32B}" srcOrd="0" destOrd="0" presId="urn:microsoft.com/office/officeart/2005/8/layout/chevron1"/>
    <dgm:cxn modelId="{DD17C8A4-4619-D84B-BEB1-D8AFF440AEB2}" srcId="{5E826715-6787-0043-812E-C59B7A79A9DE}" destId="{D012B3C8-BA84-B94C-836B-4E266FFD817B}" srcOrd="1" destOrd="0" parTransId="{90CD6952-E8C0-7F4E-8BE3-0235BB213798}" sibTransId="{51D7299F-255C-944A-B4E1-CAC446F754EE}"/>
    <dgm:cxn modelId="{7CCC6D03-CCE1-694E-8B56-98F3D0E0FF27}" type="presOf" srcId="{D8415ED4-1DF8-4C4C-915D-7274EA089C6E}" destId="{0848CD61-A35B-404F-847A-9F2203C70DBC}" srcOrd="0" destOrd="0" presId="urn:microsoft.com/office/officeart/2005/8/layout/chevron1"/>
    <dgm:cxn modelId="{3BB5D972-1F57-0A41-A7C7-754FF829F8F4}" srcId="{DDC7E9AF-1745-AE45-BFD2-DA41CAE4B42A}" destId="{5E826715-6787-0043-812E-C59B7A79A9DE}" srcOrd="2" destOrd="0" parTransId="{F5763A70-AFF1-5144-84A4-F64BDF758D61}" sibTransId="{26F207E3-C209-3D4B-9444-067173DA16E9}"/>
    <dgm:cxn modelId="{201B99A1-9586-CB40-A055-D3454D62B479}" srcId="{5E826715-6787-0043-812E-C59B7A79A9DE}" destId="{573EF997-9CCA-5640-8669-7EA52DD3537B}" srcOrd="3" destOrd="0" parTransId="{2C5AF920-279D-3D47-8BB4-359B4DB74B3A}" sibTransId="{5BFD04EB-0CFF-4540-B0AC-2275FB788848}"/>
    <dgm:cxn modelId="{20705F7E-8B8B-9040-8E9F-59BCA9B869EB}" srcId="{59101657-F246-6144-889F-BA219ABDBD45}" destId="{41E0B6A6-C18E-9A46-8BAB-DF5E38DFF8C6}" srcOrd="1" destOrd="0" parTransId="{BF59C3AB-4DE0-D34A-9A6A-C86D2B7BECBA}" sibTransId="{2268FB17-B276-8B4E-B505-B0076899BF19}"/>
    <dgm:cxn modelId="{E7E55E0C-8E30-A24A-90C3-048073F772CB}" type="presOf" srcId="{5E826715-6787-0043-812E-C59B7A79A9DE}" destId="{AC9F5633-E7CD-4048-BBD6-E4B748F90B91}" srcOrd="0" destOrd="0" presId="urn:microsoft.com/office/officeart/2005/8/layout/chevron1"/>
    <dgm:cxn modelId="{28CDABBE-1D83-8C48-8AF9-8BD4AE0838E0}" srcId="{C21787EB-82F2-CD4C-9611-8F170E9CD42B}" destId="{776782BA-9249-714E-8176-8F9419D7E1DF}" srcOrd="2" destOrd="0" parTransId="{20BE34CE-485C-124E-9AA7-66D005D05F88}" sibTransId="{D59D1708-50ED-0F4F-93C1-561B71223FD6}"/>
    <dgm:cxn modelId="{1DA2157E-378D-B04C-A046-5FA2D4FD2BD1}" srcId="{59101657-F246-6144-889F-BA219ABDBD45}" destId="{01167F9C-7F98-924F-ABA1-09F17DED0765}" srcOrd="3" destOrd="0" parTransId="{A8989A2F-FA2F-9E4E-8C69-9FE4BDC765DB}" sibTransId="{D50476B9-E0A4-3A45-AEA6-3B7D44D75290}"/>
    <dgm:cxn modelId="{9990433D-A67A-EB49-9E31-0CF0B6D0B3A9}" srcId="{DDC7E9AF-1745-AE45-BFD2-DA41CAE4B42A}" destId="{1A66E4D2-ED6C-464E-BFA5-D02EEABD8D67}" srcOrd="3" destOrd="0" parTransId="{934C7A70-63AC-674F-BC58-E3B99DDD7395}" sibTransId="{D9DFDA79-0A63-8946-ACC6-591858ED1DA2}"/>
    <dgm:cxn modelId="{7367C16E-3D53-9442-81C6-57AD8375FF68}" type="presOf" srcId="{F9BF675E-757A-EC4A-8AEB-0376B0A08721}" destId="{A4BBAEE1-5358-7344-8AD3-7D810819C58C}" srcOrd="0" destOrd="2" presId="urn:microsoft.com/office/officeart/2005/8/layout/chevron1"/>
    <dgm:cxn modelId="{8316A066-8A34-AD4B-AE70-CA3262F38B2D}" type="presOf" srcId="{01167F9C-7F98-924F-ABA1-09F17DED0765}" destId="{A4BBAEE1-5358-7344-8AD3-7D810819C58C}" srcOrd="0" destOrd="3" presId="urn:microsoft.com/office/officeart/2005/8/layout/chevron1"/>
    <dgm:cxn modelId="{271B5483-B11E-B84E-AE32-C6F780B6FB15}" type="presOf" srcId="{EE61AEDF-C9AE-1F48-B3AA-6CCB45C61CFA}" destId="{AEE2DF44-B0FD-4B48-B387-081A5219156A}" srcOrd="0" destOrd="1" presId="urn:microsoft.com/office/officeart/2005/8/layout/chevron1"/>
    <dgm:cxn modelId="{B6B68750-20C6-C841-84FE-44D71C6472D8}" type="presOf" srcId="{2B78D547-37DB-A248-BBA0-AB09EDB6DBF9}" destId="{0848CD61-A35B-404F-847A-9F2203C70DBC}" srcOrd="0" destOrd="1" presId="urn:microsoft.com/office/officeart/2005/8/layout/chevron1"/>
    <dgm:cxn modelId="{D645017F-A0FB-334E-A3E6-FE2238A4EA5B}" type="presParOf" srcId="{99B1A74F-CF43-1543-84DD-7D5FF1ABB32B}" destId="{5E34D89F-9C00-9C40-90D8-4A0B43AEA52D}" srcOrd="0" destOrd="0" presId="urn:microsoft.com/office/officeart/2005/8/layout/chevron1"/>
    <dgm:cxn modelId="{B26580C2-C000-0147-855A-ECD4275C58C2}" type="presParOf" srcId="{5E34D89F-9C00-9C40-90D8-4A0B43AEA52D}" destId="{2AB262AF-F6E8-3D4C-94BA-43FB710386F0}" srcOrd="0" destOrd="0" presId="urn:microsoft.com/office/officeart/2005/8/layout/chevron1"/>
    <dgm:cxn modelId="{549174EF-13A9-6D4A-AE9D-FE0387CDC63D}" type="presParOf" srcId="{5E34D89F-9C00-9C40-90D8-4A0B43AEA52D}" destId="{A4BBAEE1-5358-7344-8AD3-7D810819C58C}" srcOrd="1" destOrd="0" presId="urn:microsoft.com/office/officeart/2005/8/layout/chevron1"/>
    <dgm:cxn modelId="{56C81E0C-DF42-4744-BCC6-233CCD15D92B}" type="presParOf" srcId="{99B1A74F-CF43-1543-84DD-7D5FF1ABB32B}" destId="{23803DBD-9EBF-594F-B57F-30DAA3B1C960}" srcOrd="1" destOrd="0" presId="urn:microsoft.com/office/officeart/2005/8/layout/chevron1"/>
    <dgm:cxn modelId="{C78C379D-81F7-A84B-A412-3CC59F58D1B2}" type="presParOf" srcId="{99B1A74F-CF43-1543-84DD-7D5FF1ABB32B}" destId="{98BA8320-F472-C147-A8D5-A1C623C896D5}" srcOrd="2" destOrd="0" presId="urn:microsoft.com/office/officeart/2005/8/layout/chevron1"/>
    <dgm:cxn modelId="{666C5976-108D-E24F-9289-F2D8AB8A6173}" type="presParOf" srcId="{98BA8320-F472-C147-A8D5-A1C623C896D5}" destId="{7B5FAF38-392D-044A-BA0B-C5496406243D}" srcOrd="0" destOrd="0" presId="urn:microsoft.com/office/officeart/2005/8/layout/chevron1"/>
    <dgm:cxn modelId="{175D6AC3-73A3-2C41-9FE1-91139E17DAE5}" type="presParOf" srcId="{98BA8320-F472-C147-A8D5-A1C623C896D5}" destId="{AEE2DF44-B0FD-4B48-B387-081A5219156A}" srcOrd="1" destOrd="0" presId="urn:microsoft.com/office/officeart/2005/8/layout/chevron1"/>
    <dgm:cxn modelId="{C298B971-9754-1C4C-A700-687AC3C026C2}" type="presParOf" srcId="{99B1A74F-CF43-1543-84DD-7D5FF1ABB32B}" destId="{C6B975EE-2EB2-6945-BC94-9B3C3F8F1F22}" srcOrd="3" destOrd="0" presId="urn:microsoft.com/office/officeart/2005/8/layout/chevron1"/>
    <dgm:cxn modelId="{8ED9C28C-CE31-234F-80F7-76518CE07DF6}" type="presParOf" srcId="{99B1A74F-CF43-1543-84DD-7D5FF1ABB32B}" destId="{72C52F11-4FB4-FA4B-A25B-744421954BAB}" srcOrd="4" destOrd="0" presId="urn:microsoft.com/office/officeart/2005/8/layout/chevron1"/>
    <dgm:cxn modelId="{17433C48-5FB9-2C4F-8D48-23BAEB3D9047}" type="presParOf" srcId="{72C52F11-4FB4-FA4B-A25B-744421954BAB}" destId="{AC9F5633-E7CD-4048-BBD6-E4B748F90B91}" srcOrd="0" destOrd="0" presId="urn:microsoft.com/office/officeart/2005/8/layout/chevron1"/>
    <dgm:cxn modelId="{FE543F14-AC0F-7C4C-A56F-9C761F7D7A4D}" type="presParOf" srcId="{72C52F11-4FB4-FA4B-A25B-744421954BAB}" destId="{93772D9A-37D1-484D-B5E9-1C9C4B47D857}" srcOrd="1" destOrd="0" presId="urn:microsoft.com/office/officeart/2005/8/layout/chevron1"/>
    <dgm:cxn modelId="{8E0885DF-5496-ED4D-A334-FE077D817656}" type="presParOf" srcId="{99B1A74F-CF43-1543-84DD-7D5FF1ABB32B}" destId="{89FD964A-C538-B049-88A3-62C414D3E56A}" srcOrd="5" destOrd="0" presId="urn:microsoft.com/office/officeart/2005/8/layout/chevron1"/>
    <dgm:cxn modelId="{88543618-08AF-7043-A743-91939D0D1026}" type="presParOf" srcId="{99B1A74F-CF43-1543-84DD-7D5FF1ABB32B}" destId="{6E470889-FE75-434C-9620-53F722D1683D}" srcOrd="6" destOrd="0" presId="urn:microsoft.com/office/officeart/2005/8/layout/chevron1"/>
    <dgm:cxn modelId="{E77B585B-CC6D-5E43-8D14-E21E1A8B8D7D}" type="presParOf" srcId="{6E470889-FE75-434C-9620-53F722D1683D}" destId="{21EC3D25-E12C-AD4D-AAAC-115062C32761}" srcOrd="0" destOrd="0" presId="urn:microsoft.com/office/officeart/2005/8/layout/chevron1"/>
    <dgm:cxn modelId="{0D7CF0D5-7B1D-B14F-8CD2-D9470C633A0B}" type="presParOf" srcId="{6E470889-FE75-434C-9620-53F722D1683D}" destId="{0848CD61-A35B-404F-847A-9F2203C70DBC}" srcOrd="1"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DC7E9AF-1745-AE45-BFD2-DA41CAE4B42A}" type="doc">
      <dgm:prSet loTypeId="urn:microsoft.com/office/officeart/2005/8/layout/chevron1" loCatId="process" qsTypeId="urn:microsoft.com/office/officeart/2005/8/quickstyle/simple1" qsCatId="simple" csTypeId="urn:microsoft.com/office/officeart/2005/8/colors/accent1_2" csCatId="accent1" phldr="1"/>
      <dgm:spPr/>
    </dgm:pt>
    <dgm:pt modelId="{59101657-F246-6144-889F-BA219ABDBD45}">
      <dgm:prSet phldrT="[Text]"/>
      <dgm:spPr/>
      <dgm:t>
        <a:bodyPr/>
        <a:lstStyle/>
        <a:p>
          <a:r>
            <a:rPr lang="en-US" b="1" dirty="0" smtClean="0"/>
            <a:t>MAY</a:t>
          </a:r>
          <a:endParaRPr lang="en-US" b="1" dirty="0"/>
        </a:p>
      </dgm:t>
    </dgm:pt>
    <dgm:pt modelId="{19FBC8E0-4E6D-FF4D-BDBA-0A1C70948170}" type="parTrans" cxnId="{17772335-9117-9441-BD2F-D3E091220177}">
      <dgm:prSet/>
      <dgm:spPr/>
      <dgm:t>
        <a:bodyPr/>
        <a:lstStyle/>
        <a:p>
          <a:endParaRPr lang="en-US"/>
        </a:p>
      </dgm:t>
    </dgm:pt>
    <dgm:pt modelId="{7EED324A-146D-5142-9935-41A62A77BDA5}" type="sibTrans" cxnId="{17772335-9117-9441-BD2F-D3E091220177}">
      <dgm:prSet/>
      <dgm:spPr/>
      <dgm:t>
        <a:bodyPr/>
        <a:lstStyle/>
        <a:p>
          <a:endParaRPr lang="en-US"/>
        </a:p>
      </dgm:t>
    </dgm:pt>
    <dgm:pt modelId="{C21787EB-82F2-CD4C-9611-8F170E9CD42B}">
      <dgm:prSet phldrT="[Text]"/>
      <dgm:spPr/>
      <dgm:t>
        <a:bodyPr/>
        <a:lstStyle/>
        <a:p>
          <a:pPr rtl="0"/>
          <a:r>
            <a:rPr lang="en-US" b="1" i="0" u="none" dirty="0" smtClean="0"/>
            <a:t>JUNE</a:t>
          </a:r>
          <a:endParaRPr lang="en-US" dirty="0"/>
        </a:p>
      </dgm:t>
    </dgm:pt>
    <dgm:pt modelId="{4A2421BA-C64B-9942-B700-9EC43E34A448}" type="parTrans" cxnId="{6330BD33-BC17-584F-A314-2D74E2484158}">
      <dgm:prSet/>
      <dgm:spPr/>
      <dgm:t>
        <a:bodyPr/>
        <a:lstStyle/>
        <a:p>
          <a:endParaRPr lang="en-US"/>
        </a:p>
      </dgm:t>
    </dgm:pt>
    <dgm:pt modelId="{AB2AF166-1082-854E-A0B0-6BEC5CD01666}" type="sibTrans" cxnId="{6330BD33-BC17-584F-A314-2D74E2484158}">
      <dgm:prSet/>
      <dgm:spPr/>
      <dgm:t>
        <a:bodyPr/>
        <a:lstStyle/>
        <a:p>
          <a:endParaRPr lang="en-US"/>
        </a:p>
      </dgm:t>
    </dgm:pt>
    <dgm:pt modelId="{5E826715-6787-0043-812E-C59B7A79A9DE}">
      <dgm:prSet phldrT="[Text]"/>
      <dgm:spPr/>
      <dgm:t>
        <a:bodyPr/>
        <a:lstStyle/>
        <a:p>
          <a:pPr rtl="0"/>
          <a:r>
            <a:rPr lang="en-US" b="1" i="0" u="none" dirty="0" smtClean="0"/>
            <a:t>JULY</a:t>
          </a:r>
          <a:endParaRPr lang="en-US" dirty="0"/>
        </a:p>
      </dgm:t>
    </dgm:pt>
    <dgm:pt modelId="{F5763A70-AFF1-5144-84A4-F64BDF758D61}" type="parTrans" cxnId="{3BB5D972-1F57-0A41-A7C7-754FF829F8F4}">
      <dgm:prSet/>
      <dgm:spPr/>
      <dgm:t>
        <a:bodyPr/>
        <a:lstStyle/>
        <a:p>
          <a:endParaRPr lang="en-US"/>
        </a:p>
      </dgm:t>
    </dgm:pt>
    <dgm:pt modelId="{26F207E3-C209-3D4B-9444-067173DA16E9}" type="sibTrans" cxnId="{3BB5D972-1F57-0A41-A7C7-754FF829F8F4}">
      <dgm:prSet/>
      <dgm:spPr/>
      <dgm:t>
        <a:bodyPr/>
        <a:lstStyle/>
        <a:p>
          <a:endParaRPr lang="en-US"/>
        </a:p>
      </dgm:t>
    </dgm:pt>
    <dgm:pt modelId="{74DF3736-4BEE-CA47-8CFD-265009A34D44}">
      <dgm:prSet phldrT="[Text]"/>
      <dgm:spPr/>
      <dgm:t>
        <a:bodyPr/>
        <a:lstStyle/>
        <a:p>
          <a:pPr algn="l">
            <a:spcAft>
              <a:spcPts val="1400"/>
            </a:spcAft>
          </a:pPr>
          <a:r>
            <a:rPr lang="en-US" dirty="0" smtClean="0">
              <a:solidFill>
                <a:schemeClr val="tx2">
                  <a:lumMod val="90000"/>
                  <a:lumOff val="10000"/>
                </a:schemeClr>
              </a:solidFill>
              <a:latin typeface="Georgia"/>
              <a:cs typeface="Georgia"/>
            </a:rPr>
            <a:t>Maximize church attendance by announcing schedule to all present and lapsed members, bilingual programs of service available incorporate English with Greek in Holy Week observance</a:t>
          </a:r>
          <a:endParaRPr lang="en-US" dirty="0">
            <a:solidFill>
              <a:schemeClr val="tx2">
                <a:lumMod val="90000"/>
                <a:lumOff val="10000"/>
              </a:schemeClr>
            </a:solidFill>
            <a:latin typeface="Georgia"/>
            <a:cs typeface="Georgia"/>
          </a:endParaRPr>
        </a:p>
      </dgm:t>
    </dgm:pt>
    <dgm:pt modelId="{AE602F49-04BE-EF40-AB73-FF2C1DA7578C}" type="parTrans" cxnId="{9F99CC8B-A35C-3746-AAA1-A506244CADE9}">
      <dgm:prSet/>
      <dgm:spPr/>
      <dgm:t>
        <a:bodyPr/>
        <a:lstStyle/>
        <a:p>
          <a:endParaRPr lang="en-US"/>
        </a:p>
      </dgm:t>
    </dgm:pt>
    <dgm:pt modelId="{C7FF2E27-58E5-B340-B9F2-2C8743A7979A}" type="sibTrans" cxnId="{9F99CC8B-A35C-3746-AAA1-A506244CADE9}">
      <dgm:prSet/>
      <dgm:spPr/>
      <dgm:t>
        <a:bodyPr/>
        <a:lstStyle/>
        <a:p>
          <a:endParaRPr lang="en-US"/>
        </a:p>
      </dgm:t>
    </dgm:pt>
    <dgm:pt modelId="{C61A6F98-22A2-B241-BD84-DDFB87122E40}">
      <dgm:prSet/>
      <dgm:spPr/>
      <dgm:t>
        <a:bodyPr/>
        <a:lstStyle/>
        <a:p>
          <a:pPr algn="l" rtl="0">
            <a:spcAft>
              <a:spcPts val="1400"/>
            </a:spcAft>
          </a:pPr>
          <a:r>
            <a:rPr lang="en-US" b="0" i="0" u="none" dirty="0" smtClean="0">
              <a:solidFill>
                <a:srgbClr val="34373B"/>
              </a:solidFill>
              <a:latin typeface="Georgia"/>
              <a:cs typeface="Georgia"/>
            </a:rPr>
            <a:t>Honor all graduated with inspirational speaker and breakfast with community</a:t>
          </a:r>
          <a:endParaRPr lang="en-US" b="0" i="0" u="none" dirty="0">
            <a:solidFill>
              <a:srgbClr val="34373B"/>
            </a:solidFill>
            <a:latin typeface="Georgia"/>
            <a:cs typeface="Georgia"/>
          </a:endParaRPr>
        </a:p>
      </dgm:t>
    </dgm:pt>
    <dgm:pt modelId="{EC139C40-BCE8-C044-B751-6C21D1E5360A}" type="parTrans" cxnId="{A87BEF37-C414-D84A-9FED-8DDCD11D5069}">
      <dgm:prSet/>
      <dgm:spPr/>
      <dgm:t>
        <a:bodyPr/>
        <a:lstStyle/>
        <a:p>
          <a:endParaRPr lang="en-US"/>
        </a:p>
      </dgm:t>
    </dgm:pt>
    <dgm:pt modelId="{92035593-B9C1-944C-9A3C-1F3C2B86466E}" type="sibTrans" cxnId="{A87BEF37-C414-D84A-9FED-8DDCD11D5069}">
      <dgm:prSet/>
      <dgm:spPr/>
      <dgm:t>
        <a:bodyPr/>
        <a:lstStyle/>
        <a:p>
          <a:endParaRPr lang="en-US"/>
        </a:p>
      </dgm:t>
    </dgm:pt>
    <dgm:pt modelId="{D5E6DDCE-E181-6942-BAA8-2ED63CFD66FC}">
      <dgm:prSet/>
      <dgm:spPr/>
      <dgm:t>
        <a:bodyPr/>
        <a:lstStyle/>
        <a:p>
          <a:pPr rtl="0">
            <a:spcAft>
              <a:spcPts val="1400"/>
            </a:spcAft>
          </a:pPr>
          <a:r>
            <a:rPr lang="en-US" b="0" i="0" u="none" dirty="0" smtClean="0">
              <a:solidFill>
                <a:srgbClr val="34373B"/>
              </a:solidFill>
              <a:latin typeface="Georgia"/>
              <a:cs typeface="Georgia"/>
            </a:rPr>
            <a:t>Vacation bible school for youth and seniors</a:t>
          </a:r>
          <a:endParaRPr lang="en-US" b="0" i="0" u="none" dirty="0">
            <a:solidFill>
              <a:srgbClr val="34373B"/>
            </a:solidFill>
            <a:latin typeface="Georgia"/>
            <a:cs typeface="Georgia"/>
          </a:endParaRPr>
        </a:p>
      </dgm:t>
    </dgm:pt>
    <dgm:pt modelId="{6B2F11B5-FD67-7D4F-92AB-A91266E50862}" type="parTrans" cxnId="{42F52406-68C6-B442-A83D-85417842F7D5}">
      <dgm:prSet/>
      <dgm:spPr/>
      <dgm:t>
        <a:bodyPr/>
        <a:lstStyle/>
        <a:p>
          <a:endParaRPr lang="en-US"/>
        </a:p>
      </dgm:t>
    </dgm:pt>
    <dgm:pt modelId="{C65D9F4E-82D4-B045-9206-47A88B071A67}" type="sibTrans" cxnId="{42F52406-68C6-B442-A83D-85417842F7D5}">
      <dgm:prSet/>
      <dgm:spPr/>
      <dgm:t>
        <a:bodyPr/>
        <a:lstStyle/>
        <a:p>
          <a:endParaRPr lang="en-US"/>
        </a:p>
      </dgm:t>
    </dgm:pt>
    <dgm:pt modelId="{1A66E4D2-ED6C-464E-BFA5-D02EEABD8D67}">
      <dgm:prSet/>
      <dgm:spPr/>
      <dgm:t>
        <a:bodyPr/>
        <a:lstStyle/>
        <a:p>
          <a:pPr rtl="0"/>
          <a:r>
            <a:rPr lang="en-US" b="1" i="0" u="none" dirty="0" smtClean="0"/>
            <a:t>AUGUST</a:t>
          </a:r>
          <a:endParaRPr lang="en-US" b="1" i="0" u="none" dirty="0"/>
        </a:p>
      </dgm:t>
    </dgm:pt>
    <dgm:pt modelId="{934C7A70-63AC-674F-BC58-E3B99DDD7395}" type="parTrans" cxnId="{9990433D-A67A-EB49-9E31-0CF0B6D0B3A9}">
      <dgm:prSet/>
      <dgm:spPr/>
      <dgm:t>
        <a:bodyPr/>
        <a:lstStyle/>
        <a:p>
          <a:endParaRPr lang="en-US"/>
        </a:p>
      </dgm:t>
    </dgm:pt>
    <dgm:pt modelId="{D9DFDA79-0A63-8946-ACC6-591858ED1DA2}" type="sibTrans" cxnId="{9990433D-A67A-EB49-9E31-0CF0B6D0B3A9}">
      <dgm:prSet/>
      <dgm:spPr/>
      <dgm:t>
        <a:bodyPr/>
        <a:lstStyle/>
        <a:p>
          <a:endParaRPr lang="en-US"/>
        </a:p>
      </dgm:t>
    </dgm:pt>
    <dgm:pt modelId="{D8415ED4-1DF8-4C4C-915D-7274EA089C6E}">
      <dgm:prSet/>
      <dgm:spPr/>
      <dgm:t>
        <a:bodyPr/>
        <a:lstStyle/>
        <a:p>
          <a:pPr rtl="0">
            <a:spcAft>
              <a:spcPts val="1400"/>
            </a:spcAft>
          </a:pPr>
          <a:r>
            <a:rPr lang="en-US" b="0" i="0" u="none" dirty="0" smtClean="0">
              <a:solidFill>
                <a:schemeClr val="tx2">
                  <a:lumMod val="90000"/>
                  <a:lumOff val="10000"/>
                </a:schemeClr>
              </a:solidFill>
              <a:latin typeface="Georgia"/>
              <a:cs typeface="Georgia"/>
            </a:rPr>
            <a:t>Church picnic</a:t>
          </a:r>
          <a:endParaRPr lang="en-US" b="0" i="0" u="none" dirty="0">
            <a:solidFill>
              <a:schemeClr val="tx2">
                <a:lumMod val="90000"/>
                <a:lumOff val="10000"/>
              </a:schemeClr>
            </a:solidFill>
            <a:latin typeface="Georgia"/>
            <a:cs typeface="Georgia"/>
          </a:endParaRPr>
        </a:p>
      </dgm:t>
    </dgm:pt>
    <dgm:pt modelId="{61CF8471-E692-874E-8671-E3B51E51DE98}" type="parTrans" cxnId="{3E508547-F706-4644-9E1D-3CD2D951AF13}">
      <dgm:prSet/>
      <dgm:spPr/>
      <dgm:t>
        <a:bodyPr/>
        <a:lstStyle/>
        <a:p>
          <a:endParaRPr lang="en-US"/>
        </a:p>
      </dgm:t>
    </dgm:pt>
    <dgm:pt modelId="{CE9248B7-2F09-2841-A710-C75DA7A3F9AD}" type="sibTrans" cxnId="{3E508547-F706-4644-9E1D-3CD2D951AF13}">
      <dgm:prSet/>
      <dgm:spPr/>
      <dgm:t>
        <a:bodyPr/>
        <a:lstStyle/>
        <a:p>
          <a:endParaRPr lang="en-US"/>
        </a:p>
      </dgm:t>
    </dgm:pt>
    <dgm:pt modelId="{99B1A74F-CF43-1543-84DD-7D5FF1ABB32B}" type="pres">
      <dgm:prSet presAssocID="{DDC7E9AF-1745-AE45-BFD2-DA41CAE4B42A}" presName="Name0" presStyleCnt="0">
        <dgm:presLayoutVars>
          <dgm:dir/>
          <dgm:animLvl val="lvl"/>
          <dgm:resizeHandles val="exact"/>
        </dgm:presLayoutVars>
      </dgm:prSet>
      <dgm:spPr/>
    </dgm:pt>
    <dgm:pt modelId="{5E34D89F-9C00-9C40-90D8-4A0B43AEA52D}" type="pres">
      <dgm:prSet presAssocID="{59101657-F246-6144-889F-BA219ABDBD45}" presName="composite" presStyleCnt="0"/>
      <dgm:spPr/>
    </dgm:pt>
    <dgm:pt modelId="{2AB262AF-F6E8-3D4C-94BA-43FB710386F0}" type="pres">
      <dgm:prSet presAssocID="{59101657-F246-6144-889F-BA219ABDBD45}" presName="parTx" presStyleLbl="node1" presStyleIdx="0" presStyleCnt="4">
        <dgm:presLayoutVars>
          <dgm:chMax val="0"/>
          <dgm:chPref val="0"/>
          <dgm:bulletEnabled val="1"/>
        </dgm:presLayoutVars>
      </dgm:prSet>
      <dgm:spPr/>
      <dgm:t>
        <a:bodyPr/>
        <a:lstStyle/>
        <a:p>
          <a:endParaRPr lang="en-US"/>
        </a:p>
      </dgm:t>
    </dgm:pt>
    <dgm:pt modelId="{A4BBAEE1-5358-7344-8AD3-7D810819C58C}" type="pres">
      <dgm:prSet presAssocID="{59101657-F246-6144-889F-BA219ABDBD45}" presName="desTx" presStyleLbl="revTx" presStyleIdx="0" presStyleCnt="4">
        <dgm:presLayoutVars>
          <dgm:bulletEnabled val="1"/>
        </dgm:presLayoutVars>
      </dgm:prSet>
      <dgm:spPr/>
      <dgm:t>
        <a:bodyPr/>
        <a:lstStyle/>
        <a:p>
          <a:endParaRPr lang="en-US"/>
        </a:p>
      </dgm:t>
    </dgm:pt>
    <dgm:pt modelId="{23803DBD-9EBF-594F-B57F-30DAA3B1C960}" type="pres">
      <dgm:prSet presAssocID="{7EED324A-146D-5142-9935-41A62A77BDA5}" presName="space" presStyleCnt="0"/>
      <dgm:spPr/>
    </dgm:pt>
    <dgm:pt modelId="{98BA8320-F472-C147-A8D5-A1C623C896D5}" type="pres">
      <dgm:prSet presAssocID="{C21787EB-82F2-CD4C-9611-8F170E9CD42B}" presName="composite" presStyleCnt="0"/>
      <dgm:spPr/>
    </dgm:pt>
    <dgm:pt modelId="{7B5FAF38-392D-044A-BA0B-C5496406243D}" type="pres">
      <dgm:prSet presAssocID="{C21787EB-82F2-CD4C-9611-8F170E9CD42B}" presName="parTx" presStyleLbl="node1" presStyleIdx="1" presStyleCnt="4">
        <dgm:presLayoutVars>
          <dgm:chMax val="0"/>
          <dgm:chPref val="0"/>
          <dgm:bulletEnabled val="1"/>
        </dgm:presLayoutVars>
      </dgm:prSet>
      <dgm:spPr/>
      <dgm:t>
        <a:bodyPr/>
        <a:lstStyle/>
        <a:p>
          <a:endParaRPr lang="en-US"/>
        </a:p>
      </dgm:t>
    </dgm:pt>
    <dgm:pt modelId="{AEE2DF44-B0FD-4B48-B387-081A5219156A}" type="pres">
      <dgm:prSet presAssocID="{C21787EB-82F2-CD4C-9611-8F170E9CD42B}" presName="desTx" presStyleLbl="revTx" presStyleIdx="1" presStyleCnt="4">
        <dgm:presLayoutVars>
          <dgm:bulletEnabled val="1"/>
        </dgm:presLayoutVars>
      </dgm:prSet>
      <dgm:spPr/>
      <dgm:t>
        <a:bodyPr/>
        <a:lstStyle/>
        <a:p>
          <a:endParaRPr lang="en-US"/>
        </a:p>
      </dgm:t>
    </dgm:pt>
    <dgm:pt modelId="{C6B975EE-2EB2-6945-BC94-9B3C3F8F1F22}" type="pres">
      <dgm:prSet presAssocID="{AB2AF166-1082-854E-A0B0-6BEC5CD01666}" presName="space" presStyleCnt="0"/>
      <dgm:spPr/>
    </dgm:pt>
    <dgm:pt modelId="{72C52F11-4FB4-FA4B-A25B-744421954BAB}" type="pres">
      <dgm:prSet presAssocID="{5E826715-6787-0043-812E-C59B7A79A9DE}" presName="composite" presStyleCnt="0"/>
      <dgm:spPr/>
    </dgm:pt>
    <dgm:pt modelId="{AC9F5633-E7CD-4048-BBD6-E4B748F90B91}" type="pres">
      <dgm:prSet presAssocID="{5E826715-6787-0043-812E-C59B7A79A9DE}" presName="parTx" presStyleLbl="node1" presStyleIdx="2" presStyleCnt="4">
        <dgm:presLayoutVars>
          <dgm:chMax val="0"/>
          <dgm:chPref val="0"/>
          <dgm:bulletEnabled val="1"/>
        </dgm:presLayoutVars>
      </dgm:prSet>
      <dgm:spPr/>
      <dgm:t>
        <a:bodyPr/>
        <a:lstStyle/>
        <a:p>
          <a:endParaRPr lang="en-US"/>
        </a:p>
      </dgm:t>
    </dgm:pt>
    <dgm:pt modelId="{93772D9A-37D1-484D-B5E9-1C9C4B47D857}" type="pres">
      <dgm:prSet presAssocID="{5E826715-6787-0043-812E-C59B7A79A9DE}" presName="desTx" presStyleLbl="revTx" presStyleIdx="2" presStyleCnt="4">
        <dgm:presLayoutVars>
          <dgm:bulletEnabled val="1"/>
        </dgm:presLayoutVars>
      </dgm:prSet>
      <dgm:spPr/>
      <dgm:t>
        <a:bodyPr/>
        <a:lstStyle/>
        <a:p>
          <a:endParaRPr lang="en-US"/>
        </a:p>
      </dgm:t>
    </dgm:pt>
    <dgm:pt modelId="{89FD964A-C538-B049-88A3-62C414D3E56A}" type="pres">
      <dgm:prSet presAssocID="{26F207E3-C209-3D4B-9444-067173DA16E9}" presName="space" presStyleCnt="0"/>
      <dgm:spPr/>
    </dgm:pt>
    <dgm:pt modelId="{6E470889-FE75-434C-9620-53F722D1683D}" type="pres">
      <dgm:prSet presAssocID="{1A66E4D2-ED6C-464E-BFA5-D02EEABD8D67}" presName="composite" presStyleCnt="0"/>
      <dgm:spPr/>
    </dgm:pt>
    <dgm:pt modelId="{21EC3D25-E12C-AD4D-AAAC-115062C32761}" type="pres">
      <dgm:prSet presAssocID="{1A66E4D2-ED6C-464E-BFA5-D02EEABD8D67}" presName="parTx" presStyleLbl="node1" presStyleIdx="3" presStyleCnt="4">
        <dgm:presLayoutVars>
          <dgm:chMax val="0"/>
          <dgm:chPref val="0"/>
          <dgm:bulletEnabled val="1"/>
        </dgm:presLayoutVars>
      </dgm:prSet>
      <dgm:spPr/>
      <dgm:t>
        <a:bodyPr/>
        <a:lstStyle/>
        <a:p>
          <a:endParaRPr lang="en-US"/>
        </a:p>
      </dgm:t>
    </dgm:pt>
    <dgm:pt modelId="{0848CD61-A35B-404F-847A-9F2203C70DBC}" type="pres">
      <dgm:prSet presAssocID="{1A66E4D2-ED6C-464E-BFA5-D02EEABD8D67}" presName="desTx" presStyleLbl="revTx" presStyleIdx="3" presStyleCnt="4">
        <dgm:presLayoutVars>
          <dgm:bulletEnabled val="1"/>
        </dgm:presLayoutVars>
      </dgm:prSet>
      <dgm:spPr/>
      <dgm:t>
        <a:bodyPr/>
        <a:lstStyle/>
        <a:p>
          <a:endParaRPr lang="en-US"/>
        </a:p>
      </dgm:t>
    </dgm:pt>
  </dgm:ptLst>
  <dgm:cxnLst>
    <dgm:cxn modelId="{17772335-9117-9441-BD2F-D3E091220177}" srcId="{DDC7E9AF-1745-AE45-BFD2-DA41CAE4B42A}" destId="{59101657-F246-6144-889F-BA219ABDBD45}" srcOrd="0" destOrd="0" parTransId="{19FBC8E0-4E6D-FF4D-BDBA-0A1C70948170}" sibTransId="{7EED324A-146D-5142-9935-41A62A77BDA5}"/>
    <dgm:cxn modelId="{6330BD33-BC17-584F-A314-2D74E2484158}" srcId="{DDC7E9AF-1745-AE45-BFD2-DA41CAE4B42A}" destId="{C21787EB-82F2-CD4C-9611-8F170E9CD42B}" srcOrd="1" destOrd="0" parTransId="{4A2421BA-C64B-9942-B700-9EC43E34A448}" sibTransId="{AB2AF166-1082-854E-A0B0-6BEC5CD01666}"/>
    <dgm:cxn modelId="{3BB5D972-1F57-0A41-A7C7-754FF829F8F4}" srcId="{DDC7E9AF-1745-AE45-BFD2-DA41CAE4B42A}" destId="{5E826715-6787-0043-812E-C59B7A79A9DE}" srcOrd="2" destOrd="0" parTransId="{F5763A70-AFF1-5144-84A4-F64BDF758D61}" sibTransId="{26F207E3-C209-3D4B-9444-067173DA16E9}"/>
    <dgm:cxn modelId="{A87BEF37-C414-D84A-9FED-8DDCD11D5069}" srcId="{C21787EB-82F2-CD4C-9611-8F170E9CD42B}" destId="{C61A6F98-22A2-B241-BD84-DDFB87122E40}" srcOrd="0" destOrd="0" parTransId="{EC139C40-BCE8-C044-B751-6C21D1E5360A}" sibTransId="{92035593-B9C1-944C-9A3C-1F3C2B86466E}"/>
    <dgm:cxn modelId="{42F52406-68C6-B442-A83D-85417842F7D5}" srcId="{5E826715-6787-0043-812E-C59B7A79A9DE}" destId="{D5E6DDCE-E181-6942-BAA8-2ED63CFD66FC}" srcOrd="0" destOrd="0" parTransId="{6B2F11B5-FD67-7D4F-92AB-A91266E50862}" sibTransId="{C65D9F4E-82D4-B045-9206-47A88B071A67}"/>
    <dgm:cxn modelId="{36B06EAB-63D6-D54B-88F2-A1081391857B}" type="presOf" srcId="{74DF3736-4BEE-CA47-8CFD-265009A34D44}" destId="{A4BBAEE1-5358-7344-8AD3-7D810819C58C}" srcOrd="0" destOrd="0" presId="urn:microsoft.com/office/officeart/2005/8/layout/chevron1"/>
    <dgm:cxn modelId="{9F99CC8B-A35C-3746-AAA1-A506244CADE9}" srcId="{59101657-F246-6144-889F-BA219ABDBD45}" destId="{74DF3736-4BEE-CA47-8CFD-265009A34D44}" srcOrd="0" destOrd="0" parTransId="{AE602F49-04BE-EF40-AB73-FF2C1DA7578C}" sibTransId="{C7FF2E27-58E5-B340-B9F2-2C8743A7979A}"/>
    <dgm:cxn modelId="{D7F76A0A-EADD-BE41-B341-03FB2B6BA649}" type="presOf" srcId="{C21787EB-82F2-CD4C-9611-8F170E9CD42B}" destId="{7B5FAF38-392D-044A-BA0B-C5496406243D}" srcOrd="0" destOrd="0" presId="urn:microsoft.com/office/officeart/2005/8/layout/chevron1"/>
    <dgm:cxn modelId="{F062ABD0-05C0-4443-A1BE-035F70332FD9}" type="presOf" srcId="{1A66E4D2-ED6C-464E-BFA5-D02EEABD8D67}" destId="{21EC3D25-E12C-AD4D-AAAC-115062C32761}" srcOrd="0" destOrd="0" presId="urn:microsoft.com/office/officeart/2005/8/layout/chevron1"/>
    <dgm:cxn modelId="{3E508547-F706-4644-9E1D-3CD2D951AF13}" srcId="{1A66E4D2-ED6C-464E-BFA5-D02EEABD8D67}" destId="{D8415ED4-1DF8-4C4C-915D-7274EA089C6E}" srcOrd="0" destOrd="0" parTransId="{61CF8471-E692-874E-8671-E3B51E51DE98}" sibTransId="{CE9248B7-2F09-2841-A710-C75DA7A3F9AD}"/>
    <dgm:cxn modelId="{0600243F-E33F-CA47-AAF7-CFC16A704F17}" type="presOf" srcId="{DDC7E9AF-1745-AE45-BFD2-DA41CAE4B42A}" destId="{99B1A74F-CF43-1543-84DD-7D5FF1ABB32B}" srcOrd="0" destOrd="0" presId="urn:microsoft.com/office/officeart/2005/8/layout/chevron1"/>
    <dgm:cxn modelId="{9990433D-A67A-EB49-9E31-0CF0B6D0B3A9}" srcId="{DDC7E9AF-1745-AE45-BFD2-DA41CAE4B42A}" destId="{1A66E4D2-ED6C-464E-BFA5-D02EEABD8D67}" srcOrd="3" destOrd="0" parTransId="{934C7A70-63AC-674F-BC58-E3B99DDD7395}" sibTransId="{D9DFDA79-0A63-8946-ACC6-591858ED1DA2}"/>
    <dgm:cxn modelId="{DC91AB18-93A8-C941-9D7F-C283B453A066}" type="presOf" srcId="{D5E6DDCE-E181-6942-BAA8-2ED63CFD66FC}" destId="{93772D9A-37D1-484D-B5E9-1C9C4B47D857}" srcOrd="0" destOrd="0" presId="urn:microsoft.com/office/officeart/2005/8/layout/chevron1"/>
    <dgm:cxn modelId="{F2BD8E49-E3CB-4941-A3E9-58D67EA22246}" type="presOf" srcId="{C61A6F98-22A2-B241-BD84-DDFB87122E40}" destId="{AEE2DF44-B0FD-4B48-B387-081A5219156A}" srcOrd="0" destOrd="0" presId="urn:microsoft.com/office/officeart/2005/8/layout/chevron1"/>
    <dgm:cxn modelId="{ABCD0B12-F015-CA4D-A809-458D27B54CAB}" type="presOf" srcId="{D8415ED4-1DF8-4C4C-915D-7274EA089C6E}" destId="{0848CD61-A35B-404F-847A-9F2203C70DBC}" srcOrd="0" destOrd="0" presId="urn:microsoft.com/office/officeart/2005/8/layout/chevron1"/>
    <dgm:cxn modelId="{864D0941-F0E4-2844-8BEE-A0D8B9A44965}" type="presOf" srcId="{5E826715-6787-0043-812E-C59B7A79A9DE}" destId="{AC9F5633-E7CD-4048-BBD6-E4B748F90B91}" srcOrd="0" destOrd="0" presId="urn:microsoft.com/office/officeart/2005/8/layout/chevron1"/>
    <dgm:cxn modelId="{0FC30A2B-56CD-5747-96D1-D6A61EE676DC}" type="presOf" srcId="{59101657-F246-6144-889F-BA219ABDBD45}" destId="{2AB262AF-F6E8-3D4C-94BA-43FB710386F0}" srcOrd="0" destOrd="0" presId="urn:microsoft.com/office/officeart/2005/8/layout/chevron1"/>
    <dgm:cxn modelId="{F8B50E4C-9E1D-B24D-9DA0-8F5FC112EF7B}" type="presParOf" srcId="{99B1A74F-CF43-1543-84DD-7D5FF1ABB32B}" destId="{5E34D89F-9C00-9C40-90D8-4A0B43AEA52D}" srcOrd="0" destOrd="0" presId="urn:microsoft.com/office/officeart/2005/8/layout/chevron1"/>
    <dgm:cxn modelId="{2956AD19-D675-714A-96C4-6DE99238FE44}" type="presParOf" srcId="{5E34D89F-9C00-9C40-90D8-4A0B43AEA52D}" destId="{2AB262AF-F6E8-3D4C-94BA-43FB710386F0}" srcOrd="0" destOrd="0" presId="urn:microsoft.com/office/officeart/2005/8/layout/chevron1"/>
    <dgm:cxn modelId="{6A72F09A-BA21-E046-A5D6-7B355B17A93E}" type="presParOf" srcId="{5E34D89F-9C00-9C40-90D8-4A0B43AEA52D}" destId="{A4BBAEE1-5358-7344-8AD3-7D810819C58C}" srcOrd="1" destOrd="0" presId="urn:microsoft.com/office/officeart/2005/8/layout/chevron1"/>
    <dgm:cxn modelId="{A294133E-7DB1-A549-BF20-8B3A6465DC99}" type="presParOf" srcId="{99B1A74F-CF43-1543-84DD-7D5FF1ABB32B}" destId="{23803DBD-9EBF-594F-B57F-30DAA3B1C960}" srcOrd="1" destOrd="0" presId="urn:microsoft.com/office/officeart/2005/8/layout/chevron1"/>
    <dgm:cxn modelId="{06F9C483-DE7B-6946-8E43-CAA2AC4D0F57}" type="presParOf" srcId="{99B1A74F-CF43-1543-84DD-7D5FF1ABB32B}" destId="{98BA8320-F472-C147-A8D5-A1C623C896D5}" srcOrd="2" destOrd="0" presId="urn:microsoft.com/office/officeart/2005/8/layout/chevron1"/>
    <dgm:cxn modelId="{46A45A5A-884B-8C42-9CD7-8864CBEDABDB}" type="presParOf" srcId="{98BA8320-F472-C147-A8D5-A1C623C896D5}" destId="{7B5FAF38-392D-044A-BA0B-C5496406243D}" srcOrd="0" destOrd="0" presId="urn:microsoft.com/office/officeart/2005/8/layout/chevron1"/>
    <dgm:cxn modelId="{B6B5AF60-8573-0849-B9CE-A3E3114C9BE2}" type="presParOf" srcId="{98BA8320-F472-C147-A8D5-A1C623C896D5}" destId="{AEE2DF44-B0FD-4B48-B387-081A5219156A}" srcOrd="1" destOrd="0" presId="urn:microsoft.com/office/officeart/2005/8/layout/chevron1"/>
    <dgm:cxn modelId="{D3318CCD-4031-1C48-B2C0-5A33AD3D0DD8}" type="presParOf" srcId="{99B1A74F-CF43-1543-84DD-7D5FF1ABB32B}" destId="{C6B975EE-2EB2-6945-BC94-9B3C3F8F1F22}" srcOrd="3" destOrd="0" presId="urn:microsoft.com/office/officeart/2005/8/layout/chevron1"/>
    <dgm:cxn modelId="{7BC20DA4-D5F9-8441-9AB0-112A2F15056C}" type="presParOf" srcId="{99B1A74F-CF43-1543-84DD-7D5FF1ABB32B}" destId="{72C52F11-4FB4-FA4B-A25B-744421954BAB}" srcOrd="4" destOrd="0" presId="urn:microsoft.com/office/officeart/2005/8/layout/chevron1"/>
    <dgm:cxn modelId="{76B822B6-0858-1246-9ED7-EA97EF3C4562}" type="presParOf" srcId="{72C52F11-4FB4-FA4B-A25B-744421954BAB}" destId="{AC9F5633-E7CD-4048-BBD6-E4B748F90B91}" srcOrd="0" destOrd="0" presId="urn:microsoft.com/office/officeart/2005/8/layout/chevron1"/>
    <dgm:cxn modelId="{98F49F1A-B4DA-6940-B86C-689546B99AD6}" type="presParOf" srcId="{72C52F11-4FB4-FA4B-A25B-744421954BAB}" destId="{93772D9A-37D1-484D-B5E9-1C9C4B47D857}" srcOrd="1" destOrd="0" presId="urn:microsoft.com/office/officeart/2005/8/layout/chevron1"/>
    <dgm:cxn modelId="{71A0388D-B103-384A-8CF4-E12C4DFC90BF}" type="presParOf" srcId="{99B1A74F-CF43-1543-84DD-7D5FF1ABB32B}" destId="{89FD964A-C538-B049-88A3-62C414D3E56A}" srcOrd="5" destOrd="0" presId="urn:microsoft.com/office/officeart/2005/8/layout/chevron1"/>
    <dgm:cxn modelId="{02C77AB9-60BF-134F-81F5-5D4DC3124CF5}" type="presParOf" srcId="{99B1A74F-CF43-1543-84DD-7D5FF1ABB32B}" destId="{6E470889-FE75-434C-9620-53F722D1683D}" srcOrd="6" destOrd="0" presId="urn:microsoft.com/office/officeart/2005/8/layout/chevron1"/>
    <dgm:cxn modelId="{21EA8010-7E49-C045-BB21-D56DD758203D}" type="presParOf" srcId="{6E470889-FE75-434C-9620-53F722D1683D}" destId="{21EC3D25-E12C-AD4D-AAAC-115062C32761}" srcOrd="0" destOrd="0" presId="urn:microsoft.com/office/officeart/2005/8/layout/chevron1"/>
    <dgm:cxn modelId="{CB7A3C1D-C0F2-0D4B-9AD5-6192396AD387}" type="presParOf" srcId="{6E470889-FE75-434C-9620-53F722D1683D}" destId="{0848CD61-A35B-404F-847A-9F2203C70DBC}" srcOrd="1"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DC7E9AF-1745-AE45-BFD2-DA41CAE4B42A}" type="doc">
      <dgm:prSet loTypeId="urn:microsoft.com/office/officeart/2005/8/layout/chevron1" loCatId="process" qsTypeId="urn:microsoft.com/office/officeart/2005/8/quickstyle/simple1" qsCatId="simple" csTypeId="urn:microsoft.com/office/officeart/2005/8/colors/accent1_2" csCatId="accent1" phldr="1"/>
      <dgm:spPr/>
    </dgm:pt>
    <dgm:pt modelId="{59101657-F246-6144-889F-BA219ABDBD45}">
      <dgm:prSet phldrT="[Text]"/>
      <dgm:spPr/>
      <dgm:t>
        <a:bodyPr/>
        <a:lstStyle/>
        <a:p>
          <a:r>
            <a:rPr lang="en-US" b="1" dirty="0" smtClean="0"/>
            <a:t>SEPTEMBER</a:t>
          </a:r>
          <a:endParaRPr lang="en-US" b="1" dirty="0"/>
        </a:p>
      </dgm:t>
    </dgm:pt>
    <dgm:pt modelId="{19FBC8E0-4E6D-FF4D-BDBA-0A1C70948170}" type="parTrans" cxnId="{17772335-9117-9441-BD2F-D3E091220177}">
      <dgm:prSet/>
      <dgm:spPr/>
      <dgm:t>
        <a:bodyPr/>
        <a:lstStyle/>
        <a:p>
          <a:endParaRPr lang="en-US"/>
        </a:p>
      </dgm:t>
    </dgm:pt>
    <dgm:pt modelId="{7EED324A-146D-5142-9935-41A62A77BDA5}" type="sibTrans" cxnId="{17772335-9117-9441-BD2F-D3E091220177}">
      <dgm:prSet/>
      <dgm:spPr/>
      <dgm:t>
        <a:bodyPr/>
        <a:lstStyle/>
        <a:p>
          <a:endParaRPr lang="en-US"/>
        </a:p>
      </dgm:t>
    </dgm:pt>
    <dgm:pt modelId="{C21787EB-82F2-CD4C-9611-8F170E9CD42B}">
      <dgm:prSet phldrT="[Text]"/>
      <dgm:spPr/>
      <dgm:t>
        <a:bodyPr/>
        <a:lstStyle/>
        <a:p>
          <a:pPr rtl="0"/>
          <a:r>
            <a:rPr lang="en-US" b="1" i="0" u="none" dirty="0" smtClean="0"/>
            <a:t>OCTOBER</a:t>
          </a:r>
          <a:endParaRPr lang="en-US" dirty="0"/>
        </a:p>
      </dgm:t>
    </dgm:pt>
    <dgm:pt modelId="{4A2421BA-C64B-9942-B700-9EC43E34A448}" type="parTrans" cxnId="{6330BD33-BC17-584F-A314-2D74E2484158}">
      <dgm:prSet/>
      <dgm:spPr/>
      <dgm:t>
        <a:bodyPr/>
        <a:lstStyle/>
        <a:p>
          <a:endParaRPr lang="en-US"/>
        </a:p>
      </dgm:t>
    </dgm:pt>
    <dgm:pt modelId="{AB2AF166-1082-854E-A0B0-6BEC5CD01666}" type="sibTrans" cxnId="{6330BD33-BC17-584F-A314-2D74E2484158}">
      <dgm:prSet/>
      <dgm:spPr/>
      <dgm:t>
        <a:bodyPr/>
        <a:lstStyle/>
        <a:p>
          <a:endParaRPr lang="en-US"/>
        </a:p>
      </dgm:t>
    </dgm:pt>
    <dgm:pt modelId="{5E826715-6787-0043-812E-C59B7A79A9DE}">
      <dgm:prSet phldrT="[Text]"/>
      <dgm:spPr/>
      <dgm:t>
        <a:bodyPr/>
        <a:lstStyle/>
        <a:p>
          <a:pPr rtl="0"/>
          <a:r>
            <a:rPr lang="en-US" b="1" i="0" u="none" dirty="0" smtClean="0"/>
            <a:t>NOVEMBER</a:t>
          </a:r>
          <a:endParaRPr lang="en-US" dirty="0"/>
        </a:p>
      </dgm:t>
    </dgm:pt>
    <dgm:pt modelId="{F5763A70-AFF1-5144-84A4-F64BDF758D61}" type="parTrans" cxnId="{3BB5D972-1F57-0A41-A7C7-754FF829F8F4}">
      <dgm:prSet/>
      <dgm:spPr/>
      <dgm:t>
        <a:bodyPr/>
        <a:lstStyle/>
        <a:p>
          <a:endParaRPr lang="en-US"/>
        </a:p>
      </dgm:t>
    </dgm:pt>
    <dgm:pt modelId="{26F207E3-C209-3D4B-9444-067173DA16E9}" type="sibTrans" cxnId="{3BB5D972-1F57-0A41-A7C7-754FF829F8F4}">
      <dgm:prSet/>
      <dgm:spPr/>
      <dgm:t>
        <a:bodyPr/>
        <a:lstStyle/>
        <a:p>
          <a:endParaRPr lang="en-US"/>
        </a:p>
      </dgm:t>
    </dgm:pt>
    <dgm:pt modelId="{74DF3736-4BEE-CA47-8CFD-265009A34D44}">
      <dgm:prSet phldrT="[Text]"/>
      <dgm:spPr/>
      <dgm:t>
        <a:bodyPr/>
        <a:lstStyle/>
        <a:p>
          <a:pPr>
            <a:spcAft>
              <a:spcPts val="1400"/>
            </a:spcAft>
          </a:pPr>
          <a:r>
            <a:rPr lang="en-US" dirty="0" smtClean="0">
              <a:solidFill>
                <a:srgbClr val="34373B"/>
              </a:solidFill>
              <a:effectLst/>
              <a:latin typeface="Georgia"/>
              <a:cs typeface="Georgia"/>
            </a:rPr>
            <a:t>Sunday school and Greek school for adults and children</a:t>
          </a:r>
          <a:endParaRPr lang="en-US" dirty="0">
            <a:solidFill>
              <a:srgbClr val="34373B"/>
            </a:solidFill>
            <a:latin typeface="Georgia"/>
            <a:cs typeface="Georgia"/>
          </a:endParaRPr>
        </a:p>
      </dgm:t>
    </dgm:pt>
    <dgm:pt modelId="{AE602F49-04BE-EF40-AB73-FF2C1DA7578C}" type="parTrans" cxnId="{9F99CC8B-A35C-3746-AAA1-A506244CADE9}">
      <dgm:prSet/>
      <dgm:spPr/>
      <dgm:t>
        <a:bodyPr/>
        <a:lstStyle/>
        <a:p>
          <a:endParaRPr lang="en-US"/>
        </a:p>
      </dgm:t>
    </dgm:pt>
    <dgm:pt modelId="{C7FF2E27-58E5-B340-B9F2-2C8743A7979A}" type="sibTrans" cxnId="{9F99CC8B-A35C-3746-AAA1-A506244CADE9}">
      <dgm:prSet/>
      <dgm:spPr/>
      <dgm:t>
        <a:bodyPr/>
        <a:lstStyle/>
        <a:p>
          <a:endParaRPr lang="en-US"/>
        </a:p>
      </dgm:t>
    </dgm:pt>
    <dgm:pt modelId="{C61A6F98-22A2-B241-BD84-DDFB87122E40}">
      <dgm:prSet/>
      <dgm:spPr/>
      <dgm:t>
        <a:bodyPr/>
        <a:lstStyle/>
        <a:p>
          <a:pPr rtl="0">
            <a:spcAft>
              <a:spcPts val="1400"/>
            </a:spcAft>
          </a:pPr>
          <a:r>
            <a:rPr lang="en-US" b="0" i="0" u="none" dirty="0" smtClean="0">
              <a:solidFill>
                <a:srgbClr val="34373B"/>
              </a:solidFill>
              <a:latin typeface="Georgia"/>
              <a:cs typeface="Georgia"/>
            </a:rPr>
            <a:t>Pan Orthodox invitational in Middlesex County to St. </a:t>
          </a:r>
          <a:r>
            <a:rPr lang="en-US" b="0" i="0" u="none" dirty="0" err="1" smtClean="0">
              <a:solidFill>
                <a:srgbClr val="34373B"/>
              </a:solidFill>
              <a:latin typeface="Georgia"/>
              <a:cs typeface="Georgia"/>
            </a:rPr>
            <a:t>Demetrios</a:t>
          </a:r>
          <a:r>
            <a:rPr lang="en-US" b="0" i="0" u="none" dirty="0" smtClean="0">
              <a:solidFill>
                <a:srgbClr val="34373B"/>
              </a:solidFill>
              <a:latin typeface="Georgia"/>
              <a:cs typeface="Georgia"/>
            </a:rPr>
            <a:t> vespers</a:t>
          </a:r>
          <a:endParaRPr lang="en-US" b="0" i="0" u="none" dirty="0">
            <a:solidFill>
              <a:srgbClr val="34373B"/>
            </a:solidFill>
            <a:latin typeface="Georgia"/>
            <a:cs typeface="Georgia"/>
          </a:endParaRPr>
        </a:p>
      </dgm:t>
    </dgm:pt>
    <dgm:pt modelId="{EC139C40-BCE8-C044-B751-6C21D1E5360A}" type="parTrans" cxnId="{A87BEF37-C414-D84A-9FED-8DDCD11D5069}">
      <dgm:prSet/>
      <dgm:spPr/>
      <dgm:t>
        <a:bodyPr/>
        <a:lstStyle/>
        <a:p>
          <a:endParaRPr lang="en-US"/>
        </a:p>
      </dgm:t>
    </dgm:pt>
    <dgm:pt modelId="{92035593-B9C1-944C-9A3C-1F3C2B86466E}" type="sibTrans" cxnId="{A87BEF37-C414-D84A-9FED-8DDCD11D5069}">
      <dgm:prSet/>
      <dgm:spPr/>
      <dgm:t>
        <a:bodyPr/>
        <a:lstStyle/>
        <a:p>
          <a:endParaRPr lang="en-US"/>
        </a:p>
      </dgm:t>
    </dgm:pt>
    <dgm:pt modelId="{D5E6DDCE-E181-6942-BAA8-2ED63CFD66FC}">
      <dgm:prSet/>
      <dgm:spPr/>
      <dgm:t>
        <a:bodyPr/>
        <a:lstStyle/>
        <a:p>
          <a:pPr rtl="0">
            <a:spcAft>
              <a:spcPts val="1400"/>
            </a:spcAft>
          </a:pPr>
          <a:r>
            <a:rPr lang="en-US" b="0" i="0" u="none" dirty="0" smtClean="0">
              <a:solidFill>
                <a:srgbClr val="34373B"/>
              </a:solidFill>
              <a:latin typeface="Georgia"/>
              <a:cs typeface="Georgia"/>
            </a:rPr>
            <a:t>Community outreach to homeless and hungry in Perth Amboy</a:t>
          </a:r>
          <a:endParaRPr lang="en-US" b="0" i="0" u="none" dirty="0">
            <a:solidFill>
              <a:srgbClr val="34373B"/>
            </a:solidFill>
            <a:latin typeface="Georgia"/>
            <a:cs typeface="Georgia"/>
          </a:endParaRPr>
        </a:p>
      </dgm:t>
    </dgm:pt>
    <dgm:pt modelId="{6B2F11B5-FD67-7D4F-92AB-A91266E50862}" type="parTrans" cxnId="{42F52406-68C6-B442-A83D-85417842F7D5}">
      <dgm:prSet/>
      <dgm:spPr/>
      <dgm:t>
        <a:bodyPr/>
        <a:lstStyle/>
        <a:p>
          <a:endParaRPr lang="en-US"/>
        </a:p>
      </dgm:t>
    </dgm:pt>
    <dgm:pt modelId="{C65D9F4E-82D4-B045-9206-47A88B071A67}" type="sibTrans" cxnId="{42F52406-68C6-B442-A83D-85417842F7D5}">
      <dgm:prSet/>
      <dgm:spPr/>
      <dgm:t>
        <a:bodyPr/>
        <a:lstStyle/>
        <a:p>
          <a:endParaRPr lang="en-US"/>
        </a:p>
      </dgm:t>
    </dgm:pt>
    <dgm:pt modelId="{1A66E4D2-ED6C-464E-BFA5-D02EEABD8D67}">
      <dgm:prSet/>
      <dgm:spPr/>
      <dgm:t>
        <a:bodyPr/>
        <a:lstStyle/>
        <a:p>
          <a:pPr rtl="0"/>
          <a:r>
            <a:rPr lang="en-US" b="1" i="0" u="none" dirty="0" smtClean="0"/>
            <a:t>DECEMBER</a:t>
          </a:r>
          <a:endParaRPr lang="en-US" b="1" i="0" u="none" dirty="0"/>
        </a:p>
      </dgm:t>
    </dgm:pt>
    <dgm:pt modelId="{934C7A70-63AC-674F-BC58-E3B99DDD7395}" type="parTrans" cxnId="{9990433D-A67A-EB49-9E31-0CF0B6D0B3A9}">
      <dgm:prSet/>
      <dgm:spPr/>
      <dgm:t>
        <a:bodyPr/>
        <a:lstStyle/>
        <a:p>
          <a:endParaRPr lang="en-US"/>
        </a:p>
      </dgm:t>
    </dgm:pt>
    <dgm:pt modelId="{D9DFDA79-0A63-8946-ACC6-591858ED1DA2}" type="sibTrans" cxnId="{9990433D-A67A-EB49-9E31-0CF0B6D0B3A9}">
      <dgm:prSet/>
      <dgm:spPr/>
      <dgm:t>
        <a:bodyPr/>
        <a:lstStyle/>
        <a:p>
          <a:endParaRPr lang="en-US"/>
        </a:p>
      </dgm:t>
    </dgm:pt>
    <dgm:pt modelId="{D8415ED4-1DF8-4C4C-915D-7274EA089C6E}">
      <dgm:prSet/>
      <dgm:spPr/>
      <dgm:t>
        <a:bodyPr/>
        <a:lstStyle/>
        <a:p>
          <a:pPr rtl="0">
            <a:spcAft>
              <a:spcPts val="1400"/>
            </a:spcAft>
          </a:pPr>
          <a:r>
            <a:rPr lang="en-US" b="0" i="0" u="none" dirty="0" smtClean="0">
              <a:solidFill>
                <a:schemeClr val="tx2">
                  <a:lumMod val="90000"/>
                  <a:lumOff val="10000"/>
                </a:schemeClr>
              </a:solidFill>
              <a:latin typeface="Georgia"/>
              <a:cs typeface="Georgia"/>
            </a:rPr>
            <a:t>Cooking and baking classes to the congregation and public</a:t>
          </a:r>
          <a:endParaRPr lang="en-US" b="0" i="0" u="none" dirty="0">
            <a:solidFill>
              <a:schemeClr val="tx2">
                <a:lumMod val="90000"/>
                <a:lumOff val="10000"/>
              </a:schemeClr>
            </a:solidFill>
            <a:latin typeface="Georgia"/>
            <a:cs typeface="Georgia"/>
          </a:endParaRPr>
        </a:p>
      </dgm:t>
    </dgm:pt>
    <dgm:pt modelId="{61CF8471-E692-874E-8671-E3B51E51DE98}" type="parTrans" cxnId="{3E508547-F706-4644-9E1D-3CD2D951AF13}">
      <dgm:prSet/>
      <dgm:spPr/>
      <dgm:t>
        <a:bodyPr/>
        <a:lstStyle/>
        <a:p>
          <a:endParaRPr lang="en-US"/>
        </a:p>
      </dgm:t>
    </dgm:pt>
    <dgm:pt modelId="{CE9248B7-2F09-2841-A710-C75DA7A3F9AD}" type="sibTrans" cxnId="{3E508547-F706-4644-9E1D-3CD2D951AF13}">
      <dgm:prSet/>
      <dgm:spPr/>
      <dgm:t>
        <a:bodyPr/>
        <a:lstStyle/>
        <a:p>
          <a:endParaRPr lang="en-US"/>
        </a:p>
      </dgm:t>
    </dgm:pt>
    <dgm:pt modelId="{99B1A74F-CF43-1543-84DD-7D5FF1ABB32B}" type="pres">
      <dgm:prSet presAssocID="{DDC7E9AF-1745-AE45-BFD2-DA41CAE4B42A}" presName="Name0" presStyleCnt="0">
        <dgm:presLayoutVars>
          <dgm:dir/>
          <dgm:animLvl val="lvl"/>
          <dgm:resizeHandles val="exact"/>
        </dgm:presLayoutVars>
      </dgm:prSet>
      <dgm:spPr/>
    </dgm:pt>
    <dgm:pt modelId="{5E34D89F-9C00-9C40-90D8-4A0B43AEA52D}" type="pres">
      <dgm:prSet presAssocID="{59101657-F246-6144-889F-BA219ABDBD45}" presName="composite" presStyleCnt="0"/>
      <dgm:spPr/>
    </dgm:pt>
    <dgm:pt modelId="{2AB262AF-F6E8-3D4C-94BA-43FB710386F0}" type="pres">
      <dgm:prSet presAssocID="{59101657-F246-6144-889F-BA219ABDBD45}" presName="parTx" presStyleLbl="node1" presStyleIdx="0" presStyleCnt="4">
        <dgm:presLayoutVars>
          <dgm:chMax val="0"/>
          <dgm:chPref val="0"/>
          <dgm:bulletEnabled val="1"/>
        </dgm:presLayoutVars>
      </dgm:prSet>
      <dgm:spPr/>
      <dgm:t>
        <a:bodyPr/>
        <a:lstStyle/>
        <a:p>
          <a:endParaRPr lang="en-US"/>
        </a:p>
      </dgm:t>
    </dgm:pt>
    <dgm:pt modelId="{A4BBAEE1-5358-7344-8AD3-7D810819C58C}" type="pres">
      <dgm:prSet presAssocID="{59101657-F246-6144-889F-BA219ABDBD45}" presName="desTx" presStyleLbl="revTx" presStyleIdx="0" presStyleCnt="4">
        <dgm:presLayoutVars>
          <dgm:bulletEnabled val="1"/>
        </dgm:presLayoutVars>
      </dgm:prSet>
      <dgm:spPr/>
      <dgm:t>
        <a:bodyPr/>
        <a:lstStyle/>
        <a:p>
          <a:endParaRPr lang="en-US"/>
        </a:p>
      </dgm:t>
    </dgm:pt>
    <dgm:pt modelId="{23803DBD-9EBF-594F-B57F-30DAA3B1C960}" type="pres">
      <dgm:prSet presAssocID="{7EED324A-146D-5142-9935-41A62A77BDA5}" presName="space" presStyleCnt="0"/>
      <dgm:spPr/>
    </dgm:pt>
    <dgm:pt modelId="{98BA8320-F472-C147-A8D5-A1C623C896D5}" type="pres">
      <dgm:prSet presAssocID="{C21787EB-82F2-CD4C-9611-8F170E9CD42B}" presName="composite" presStyleCnt="0"/>
      <dgm:spPr/>
    </dgm:pt>
    <dgm:pt modelId="{7B5FAF38-392D-044A-BA0B-C5496406243D}" type="pres">
      <dgm:prSet presAssocID="{C21787EB-82F2-CD4C-9611-8F170E9CD42B}" presName="parTx" presStyleLbl="node1" presStyleIdx="1" presStyleCnt="4" custLinFactNeighborY="650">
        <dgm:presLayoutVars>
          <dgm:chMax val="0"/>
          <dgm:chPref val="0"/>
          <dgm:bulletEnabled val="1"/>
        </dgm:presLayoutVars>
      </dgm:prSet>
      <dgm:spPr/>
      <dgm:t>
        <a:bodyPr/>
        <a:lstStyle/>
        <a:p>
          <a:endParaRPr lang="en-US"/>
        </a:p>
      </dgm:t>
    </dgm:pt>
    <dgm:pt modelId="{AEE2DF44-B0FD-4B48-B387-081A5219156A}" type="pres">
      <dgm:prSet presAssocID="{C21787EB-82F2-CD4C-9611-8F170E9CD42B}" presName="desTx" presStyleLbl="revTx" presStyleIdx="1" presStyleCnt="4">
        <dgm:presLayoutVars>
          <dgm:bulletEnabled val="1"/>
        </dgm:presLayoutVars>
      </dgm:prSet>
      <dgm:spPr/>
      <dgm:t>
        <a:bodyPr/>
        <a:lstStyle/>
        <a:p>
          <a:endParaRPr lang="en-US"/>
        </a:p>
      </dgm:t>
    </dgm:pt>
    <dgm:pt modelId="{C6B975EE-2EB2-6945-BC94-9B3C3F8F1F22}" type="pres">
      <dgm:prSet presAssocID="{AB2AF166-1082-854E-A0B0-6BEC5CD01666}" presName="space" presStyleCnt="0"/>
      <dgm:spPr/>
    </dgm:pt>
    <dgm:pt modelId="{72C52F11-4FB4-FA4B-A25B-744421954BAB}" type="pres">
      <dgm:prSet presAssocID="{5E826715-6787-0043-812E-C59B7A79A9DE}" presName="composite" presStyleCnt="0"/>
      <dgm:spPr/>
    </dgm:pt>
    <dgm:pt modelId="{AC9F5633-E7CD-4048-BBD6-E4B748F90B91}" type="pres">
      <dgm:prSet presAssocID="{5E826715-6787-0043-812E-C59B7A79A9DE}" presName="parTx" presStyleLbl="node1" presStyleIdx="2" presStyleCnt="4">
        <dgm:presLayoutVars>
          <dgm:chMax val="0"/>
          <dgm:chPref val="0"/>
          <dgm:bulletEnabled val="1"/>
        </dgm:presLayoutVars>
      </dgm:prSet>
      <dgm:spPr/>
      <dgm:t>
        <a:bodyPr/>
        <a:lstStyle/>
        <a:p>
          <a:endParaRPr lang="en-US"/>
        </a:p>
      </dgm:t>
    </dgm:pt>
    <dgm:pt modelId="{93772D9A-37D1-484D-B5E9-1C9C4B47D857}" type="pres">
      <dgm:prSet presAssocID="{5E826715-6787-0043-812E-C59B7A79A9DE}" presName="desTx" presStyleLbl="revTx" presStyleIdx="2" presStyleCnt="4">
        <dgm:presLayoutVars>
          <dgm:bulletEnabled val="1"/>
        </dgm:presLayoutVars>
      </dgm:prSet>
      <dgm:spPr/>
      <dgm:t>
        <a:bodyPr/>
        <a:lstStyle/>
        <a:p>
          <a:endParaRPr lang="en-US"/>
        </a:p>
      </dgm:t>
    </dgm:pt>
    <dgm:pt modelId="{89FD964A-C538-B049-88A3-62C414D3E56A}" type="pres">
      <dgm:prSet presAssocID="{26F207E3-C209-3D4B-9444-067173DA16E9}" presName="space" presStyleCnt="0"/>
      <dgm:spPr/>
    </dgm:pt>
    <dgm:pt modelId="{6E470889-FE75-434C-9620-53F722D1683D}" type="pres">
      <dgm:prSet presAssocID="{1A66E4D2-ED6C-464E-BFA5-D02EEABD8D67}" presName="composite" presStyleCnt="0"/>
      <dgm:spPr/>
    </dgm:pt>
    <dgm:pt modelId="{21EC3D25-E12C-AD4D-AAAC-115062C32761}" type="pres">
      <dgm:prSet presAssocID="{1A66E4D2-ED6C-464E-BFA5-D02EEABD8D67}" presName="parTx" presStyleLbl="node1" presStyleIdx="3" presStyleCnt="4">
        <dgm:presLayoutVars>
          <dgm:chMax val="0"/>
          <dgm:chPref val="0"/>
          <dgm:bulletEnabled val="1"/>
        </dgm:presLayoutVars>
      </dgm:prSet>
      <dgm:spPr/>
      <dgm:t>
        <a:bodyPr/>
        <a:lstStyle/>
        <a:p>
          <a:endParaRPr lang="en-US"/>
        </a:p>
      </dgm:t>
    </dgm:pt>
    <dgm:pt modelId="{0848CD61-A35B-404F-847A-9F2203C70DBC}" type="pres">
      <dgm:prSet presAssocID="{1A66E4D2-ED6C-464E-BFA5-D02EEABD8D67}" presName="desTx" presStyleLbl="revTx" presStyleIdx="3" presStyleCnt="4">
        <dgm:presLayoutVars>
          <dgm:bulletEnabled val="1"/>
        </dgm:presLayoutVars>
      </dgm:prSet>
      <dgm:spPr/>
      <dgm:t>
        <a:bodyPr/>
        <a:lstStyle/>
        <a:p>
          <a:endParaRPr lang="en-US"/>
        </a:p>
      </dgm:t>
    </dgm:pt>
  </dgm:ptLst>
  <dgm:cxnLst>
    <dgm:cxn modelId="{17772335-9117-9441-BD2F-D3E091220177}" srcId="{DDC7E9AF-1745-AE45-BFD2-DA41CAE4B42A}" destId="{59101657-F246-6144-889F-BA219ABDBD45}" srcOrd="0" destOrd="0" parTransId="{19FBC8E0-4E6D-FF4D-BDBA-0A1C70948170}" sibTransId="{7EED324A-146D-5142-9935-41A62A77BDA5}"/>
    <dgm:cxn modelId="{6330BD33-BC17-584F-A314-2D74E2484158}" srcId="{DDC7E9AF-1745-AE45-BFD2-DA41CAE4B42A}" destId="{C21787EB-82F2-CD4C-9611-8F170E9CD42B}" srcOrd="1" destOrd="0" parTransId="{4A2421BA-C64B-9942-B700-9EC43E34A448}" sibTransId="{AB2AF166-1082-854E-A0B0-6BEC5CD01666}"/>
    <dgm:cxn modelId="{5E74A90B-65F1-794A-95D9-171334637105}" type="presOf" srcId="{59101657-F246-6144-889F-BA219ABDBD45}" destId="{2AB262AF-F6E8-3D4C-94BA-43FB710386F0}" srcOrd="0" destOrd="0" presId="urn:microsoft.com/office/officeart/2005/8/layout/chevron1"/>
    <dgm:cxn modelId="{3BB5D972-1F57-0A41-A7C7-754FF829F8F4}" srcId="{DDC7E9AF-1745-AE45-BFD2-DA41CAE4B42A}" destId="{5E826715-6787-0043-812E-C59B7A79A9DE}" srcOrd="2" destOrd="0" parTransId="{F5763A70-AFF1-5144-84A4-F64BDF758D61}" sibTransId="{26F207E3-C209-3D4B-9444-067173DA16E9}"/>
    <dgm:cxn modelId="{A87BEF37-C414-D84A-9FED-8DDCD11D5069}" srcId="{C21787EB-82F2-CD4C-9611-8F170E9CD42B}" destId="{C61A6F98-22A2-B241-BD84-DDFB87122E40}" srcOrd="0" destOrd="0" parTransId="{EC139C40-BCE8-C044-B751-6C21D1E5360A}" sibTransId="{92035593-B9C1-944C-9A3C-1F3C2B86466E}"/>
    <dgm:cxn modelId="{FE6EA3F8-ED07-7448-8934-195D405E2EA6}" type="presOf" srcId="{1A66E4D2-ED6C-464E-BFA5-D02EEABD8D67}" destId="{21EC3D25-E12C-AD4D-AAAC-115062C32761}" srcOrd="0" destOrd="0" presId="urn:microsoft.com/office/officeart/2005/8/layout/chevron1"/>
    <dgm:cxn modelId="{42F52406-68C6-B442-A83D-85417842F7D5}" srcId="{5E826715-6787-0043-812E-C59B7A79A9DE}" destId="{D5E6DDCE-E181-6942-BAA8-2ED63CFD66FC}" srcOrd="0" destOrd="0" parTransId="{6B2F11B5-FD67-7D4F-92AB-A91266E50862}" sibTransId="{C65D9F4E-82D4-B045-9206-47A88B071A67}"/>
    <dgm:cxn modelId="{2C165FB2-5834-7A48-A736-DA9EF135467A}" type="presOf" srcId="{74DF3736-4BEE-CA47-8CFD-265009A34D44}" destId="{A4BBAEE1-5358-7344-8AD3-7D810819C58C}" srcOrd="0" destOrd="0" presId="urn:microsoft.com/office/officeart/2005/8/layout/chevron1"/>
    <dgm:cxn modelId="{9F99CC8B-A35C-3746-AAA1-A506244CADE9}" srcId="{59101657-F246-6144-889F-BA219ABDBD45}" destId="{74DF3736-4BEE-CA47-8CFD-265009A34D44}" srcOrd="0" destOrd="0" parTransId="{AE602F49-04BE-EF40-AB73-FF2C1DA7578C}" sibTransId="{C7FF2E27-58E5-B340-B9F2-2C8743A7979A}"/>
    <dgm:cxn modelId="{3E508547-F706-4644-9E1D-3CD2D951AF13}" srcId="{1A66E4D2-ED6C-464E-BFA5-D02EEABD8D67}" destId="{D8415ED4-1DF8-4C4C-915D-7274EA089C6E}" srcOrd="0" destOrd="0" parTransId="{61CF8471-E692-874E-8671-E3B51E51DE98}" sibTransId="{CE9248B7-2F09-2841-A710-C75DA7A3F9AD}"/>
    <dgm:cxn modelId="{5BA1CED0-6951-D84E-BA8A-54738F836D02}" type="presOf" srcId="{D8415ED4-1DF8-4C4C-915D-7274EA089C6E}" destId="{0848CD61-A35B-404F-847A-9F2203C70DBC}" srcOrd="0" destOrd="0" presId="urn:microsoft.com/office/officeart/2005/8/layout/chevron1"/>
    <dgm:cxn modelId="{CBA1077B-71D3-564D-A4D8-C525F888BFCD}" type="presOf" srcId="{C61A6F98-22A2-B241-BD84-DDFB87122E40}" destId="{AEE2DF44-B0FD-4B48-B387-081A5219156A}" srcOrd="0" destOrd="0" presId="urn:microsoft.com/office/officeart/2005/8/layout/chevron1"/>
    <dgm:cxn modelId="{6D01F950-2CB1-2C40-9D29-9D7FB87EC4ED}" type="presOf" srcId="{5E826715-6787-0043-812E-C59B7A79A9DE}" destId="{AC9F5633-E7CD-4048-BBD6-E4B748F90B91}" srcOrd="0" destOrd="0" presId="urn:microsoft.com/office/officeart/2005/8/layout/chevron1"/>
    <dgm:cxn modelId="{D3C9D12D-7E4D-BF4A-9834-3536A73BC322}" type="presOf" srcId="{DDC7E9AF-1745-AE45-BFD2-DA41CAE4B42A}" destId="{99B1A74F-CF43-1543-84DD-7D5FF1ABB32B}" srcOrd="0" destOrd="0" presId="urn:microsoft.com/office/officeart/2005/8/layout/chevron1"/>
    <dgm:cxn modelId="{9558F343-CBAA-5F41-9876-37D187941576}" type="presOf" srcId="{D5E6DDCE-E181-6942-BAA8-2ED63CFD66FC}" destId="{93772D9A-37D1-484D-B5E9-1C9C4B47D857}" srcOrd="0" destOrd="0" presId="urn:microsoft.com/office/officeart/2005/8/layout/chevron1"/>
    <dgm:cxn modelId="{9990433D-A67A-EB49-9E31-0CF0B6D0B3A9}" srcId="{DDC7E9AF-1745-AE45-BFD2-DA41CAE4B42A}" destId="{1A66E4D2-ED6C-464E-BFA5-D02EEABD8D67}" srcOrd="3" destOrd="0" parTransId="{934C7A70-63AC-674F-BC58-E3B99DDD7395}" sibTransId="{D9DFDA79-0A63-8946-ACC6-591858ED1DA2}"/>
    <dgm:cxn modelId="{CF059ADE-6FD0-5D49-88D3-1CB9E665D234}" type="presOf" srcId="{C21787EB-82F2-CD4C-9611-8F170E9CD42B}" destId="{7B5FAF38-392D-044A-BA0B-C5496406243D}" srcOrd="0" destOrd="0" presId="urn:microsoft.com/office/officeart/2005/8/layout/chevron1"/>
    <dgm:cxn modelId="{EBBC09BA-9476-2146-ABF4-304BE57EC717}" type="presParOf" srcId="{99B1A74F-CF43-1543-84DD-7D5FF1ABB32B}" destId="{5E34D89F-9C00-9C40-90D8-4A0B43AEA52D}" srcOrd="0" destOrd="0" presId="urn:microsoft.com/office/officeart/2005/8/layout/chevron1"/>
    <dgm:cxn modelId="{DF76CF5E-7269-1349-87F6-0AF8113FEFA5}" type="presParOf" srcId="{5E34D89F-9C00-9C40-90D8-4A0B43AEA52D}" destId="{2AB262AF-F6E8-3D4C-94BA-43FB710386F0}" srcOrd="0" destOrd="0" presId="urn:microsoft.com/office/officeart/2005/8/layout/chevron1"/>
    <dgm:cxn modelId="{F8AB4D80-40AF-8E4B-BBA9-03D291352E1B}" type="presParOf" srcId="{5E34D89F-9C00-9C40-90D8-4A0B43AEA52D}" destId="{A4BBAEE1-5358-7344-8AD3-7D810819C58C}" srcOrd="1" destOrd="0" presId="urn:microsoft.com/office/officeart/2005/8/layout/chevron1"/>
    <dgm:cxn modelId="{66EEB103-5E27-0148-82E3-5A7860D2269E}" type="presParOf" srcId="{99B1A74F-CF43-1543-84DD-7D5FF1ABB32B}" destId="{23803DBD-9EBF-594F-B57F-30DAA3B1C960}" srcOrd="1" destOrd="0" presId="urn:microsoft.com/office/officeart/2005/8/layout/chevron1"/>
    <dgm:cxn modelId="{BBB25897-DCFB-BC4D-8932-DA7E6367926B}" type="presParOf" srcId="{99B1A74F-CF43-1543-84DD-7D5FF1ABB32B}" destId="{98BA8320-F472-C147-A8D5-A1C623C896D5}" srcOrd="2" destOrd="0" presId="urn:microsoft.com/office/officeart/2005/8/layout/chevron1"/>
    <dgm:cxn modelId="{EDB3F96E-C62F-F345-A3E8-86BBF9EFB482}" type="presParOf" srcId="{98BA8320-F472-C147-A8D5-A1C623C896D5}" destId="{7B5FAF38-392D-044A-BA0B-C5496406243D}" srcOrd="0" destOrd="0" presId="urn:microsoft.com/office/officeart/2005/8/layout/chevron1"/>
    <dgm:cxn modelId="{3D2ADD78-13B4-634F-B5E6-F681BE0F134B}" type="presParOf" srcId="{98BA8320-F472-C147-A8D5-A1C623C896D5}" destId="{AEE2DF44-B0FD-4B48-B387-081A5219156A}" srcOrd="1" destOrd="0" presId="urn:microsoft.com/office/officeart/2005/8/layout/chevron1"/>
    <dgm:cxn modelId="{5DDBA3E5-33CA-604A-9685-FD2E3EAB50B3}" type="presParOf" srcId="{99B1A74F-CF43-1543-84DD-7D5FF1ABB32B}" destId="{C6B975EE-2EB2-6945-BC94-9B3C3F8F1F22}" srcOrd="3" destOrd="0" presId="urn:microsoft.com/office/officeart/2005/8/layout/chevron1"/>
    <dgm:cxn modelId="{D2D09650-AD4B-C443-A5E5-0B7A518D8312}" type="presParOf" srcId="{99B1A74F-CF43-1543-84DD-7D5FF1ABB32B}" destId="{72C52F11-4FB4-FA4B-A25B-744421954BAB}" srcOrd="4" destOrd="0" presId="urn:microsoft.com/office/officeart/2005/8/layout/chevron1"/>
    <dgm:cxn modelId="{E195A2BD-3033-BA42-B39C-91E0C1927087}" type="presParOf" srcId="{72C52F11-4FB4-FA4B-A25B-744421954BAB}" destId="{AC9F5633-E7CD-4048-BBD6-E4B748F90B91}" srcOrd="0" destOrd="0" presId="urn:microsoft.com/office/officeart/2005/8/layout/chevron1"/>
    <dgm:cxn modelId="{F32235EA-AB58-8E4D-8389-896747A690DA}" type="presParOf" srcId="{72C52F11-4FB4-FA4B-A25B-744421954BAB}" destId="{93772D9A-37D1-484D-B5E9-1C9C4B47D857}" srcOrd="1" destOrd="0" presId="urn:microsoft.com/office/officeart/2005/8/layout/chevron1"/>
    <dgm:cxn modelId="{1C70970C-1CD5-AC46-A825-594014755C73}" type="presParOf" srcId="{99B1A74F-CF43-1543-84DD-7D5FF1ABB32B}" destId="{89FD964A-C538-B049-88A3-62C414D3E56A}" srcOrd="5" destOrd="0" presId="urn:microsoft.com/office/officeart/2005/8/layout/chevron1"/>
    <dgm:cxn modelId="{89BCA422-A973-BC49-816C-12AF83F90D4A}" type="presParOf" srcId="{99B1A74F-CF43-1543-84DD-7D5FF1ABB32B}" destId="{6E470889-FE75-434C-9620-53F722D1683D}" srcOrd="6" destOrd="0" presId="urn:microsoft.com/office/officeart/2005/8/layout/chevron1"/>
    <dgm:cxn modelId="{E984A763-6F93-3643-AB3D-5C5F71F29E49}" type="presParOf" srcId="{6E470889-FE75-434C-9620-53F722D1683D}" destId="{21EC3D25-E12C-AD4D-AAAC-115062C32761}" srcOrd="0" destOrd="0" presId="urn:microsoft.com/office/officeart/2005/8/layout/chevron1"/>
    <dgm:cxn modelId="{34819C44-C2A7-7340-98CA-3C18FCDF8AB7}" type="presParOf" srcId="{6E470889-FE75-434C-9620-53F722D1683D}" destId="{0848CD61-A35B-404F-847A-9F2203C70DBC}" srcOrd="1" destOrd="0" presId="urn:microsoft.com/office/officeart/2005/8/layout/chevron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1822DD-24AF-4819-8669-EE26896C9B53}" type="datetimeFigureOut">
              <a:rPr lang="en-US" smtClean="0"/>
              <a:pPr/>
              <a:t>2/4/13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A6CA2E-895D-490F-B8B1-F62EC4623A29}" type="slidenum">
              <a:rPr lang="en-US" smtClean="0"/>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01245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7A6CA2E-895D-490F-B8B1-F62EC4623A29}" type="slidenum">
              <a:rPr lang="en-US" smtClean="0"/>
              <a:pPr/>
              <a:t>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7A6CA2E-895D-490F-B8B1-F62EC4623A29}" type="slidenum">
              <a:rPr lang="en-US" smtClean="0"/>
              <a:pPr/>
              <a:t>23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3FF88AC-FFF0-4230-B1ED-5660E8E27D11}" type="datetime1">
              <a:rPr lang="en-US" smtClean="0"/>
              <a:pPr/>
              <a:t>2/4/13</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Autofit/>
          </a:bodyPr>
          <a:lstStyle>
            <a:lvl1pPr>
              <a:defRPr sz="1000">
                <a:solidFill>
                  <a:schemeClr val="accent1"/>
                </a:solidFill>
              </a:defRPr>
            </a:lvl1pPr>
          </a:lstStyle>
          <a:p>
            <a:r>
              <a:rPr lang="en-US" dirty="0" smtClean="0"/>
              <a:t>ST. DEMETRIOS PERTH AMBOY NEW JERSEY</a:t>
            </a:r>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D3583A8-569A-4A69-B373-1F2225CF6803}"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2" name="Picture 71" descr="200px_Seal.png"/>
          <p:cNvPicPr>
            <a:picLocks noChangeAspect="1"/>
          </p:cNvPicPr>
          <p:nvPr userDrawn="1"/>
        </p:nvPicPr>
        <p:blipFill>
          <a:blip r:embed="rId2"/>
          <a:stretch>
            <a:fillRect/>
          </a:stretch>
        </p:blipFill>
        <p:spPr>
          <a:xfrm>
            <a:off x="5343406" y="76200"/>
            <a:ext cx="2116580" cy="2084832"/>
          </a:xfrm>
          <a:prstGeom prst="rect">
            <a:avLst/>
          </a:prstGeom>
        </p:spPr>
      </p:pic>
    </p:spTree>
  </p:cSld>
  <p:clrMapOvr>
    <a:masterClrMapping/>
  </p:clrMapOvr>
  <p:transition spd="slow" advClick="0" advTm="1200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7C2BF8-A6A5-4D3A-B480-EAD7922C9FB6}" type="datetime1">
              <a:rPr lang="en-US" smtClean="0"/>
              <a:pPr/>
              <a:t>2/4/13</a:t>
            </a:fld>
            <a:endParaRPr lang="en-US" dirty="0"/>
          </a:p>
        </p:txBody>
      </p:sp>
      <p:sp>
        <p:nvSpPr>
          <p:cNvPr id="4" name="Footer Placeholder 3"/>
          <p:cNvSpPr>
            <a:spLocks noGrp="1"/>
          </p:cNvSpPr>
          <p:nvPr>
            <p:ph type="ftr" sz="quarter" idx="11"/>
          </p:nvPr>
        </p:nvSpPr>
        <p:spPr/>
        <p:txBody>
          <a:bodyPr/>
          <a:lstStyle/>
          <a:p>
            <a:r>
              <a:rPr lang="en-US" dirty="0"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a:t>
            </a:fld>
            <a:endParaRPr lang="en-US" dirty="0"/>
          </a:p>
        </p:txBody>
      </p:sp>
    </p:spTree>
  </p:cSld>
  <p:clrMapOvr>
    <a:masterClrMapping/>
  </p:clrMapOvr>
  <p:transition spd="slow" advClick="0" advTm="12000">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F0B9CE-E3DF-441D-AE8B-403BD0B0DAD1}" type="datetime1">
              <a:rPr lang="en-US" smtClean="0"/>
              <a:pPr/>
              <a:t>2/4/13</a:t>
            </a:fld>
            <a:endParaRPr lang="en-US" dirty="0"/>
          </a:p>
        </p:txBody>
      </p:sp>
      <p:sp>
        <p:nvSpPr>
          <p:cNvPr id="3" name="Footer Placeholder 2"/>
          <p:cNvSpPr>
            <a:spLocks noGrp="1"/>
          </p:cNvSpPr>
          <p:nvPr>
            <p:ph type="ftr" sz="quarter" idx="11"/>
          </p:nvPr>
        </p:nvSpPr>
        <p:spPr/>
        <p:txBody>
          <a:bodyPr/>
          <a:lstStyle/>
          <a:p>
            <a:r>
              <a:rPr lang="en-US" dirty="0" smtClean="0"/>
              <a:t>ST. DEMETRIOS PERTH AMBOY NEW JERSEY</a:t>
            </a:r>
            <a:endParaRPr lang="en-US" dirty="0"/>
          </a:p>
        </p:txBody>
      </p:sp>
      <p:sp>
        <p:nvSpPr>
          <p:cNvPr id="4" name="Slide Number Placeholder 3"/>
          <p:cNvSpPr>
            <a:spLocks noGrp="1"/>
          </p:cNvSpPr>
          <p:nvPr>
            <p:ph type="sldNum" sz="quarter" idx="12"/>
          </p:nvPr>
        </p:nvSpPr>
        <p:spPr/>
        <p:txBody>
          <a:bodyPr/>
          <a:lstStyle/>
          <a:p>
            <a:fld id="{CD3583A8-569A-4A69-B373-1F2225CF6803}" type="slidenum">
              <a:rPr lang="en-US" smtClean="0"/>
              <a:pPr/>
              <a:t>‹#›</a:t>
            </a:fld>
            <a:endParaRPr lang="en-US" dirty="0"/>
          </a:p>
        </p:txBody>
      </p:sp>
    </p:spTree>
  </p:cSld>
  <p:clrMapOvr>
    <a:masterClrMapping/>
  </p:clrMapOvr>
  <p:transition spd="slow" advClick="0" advTm="12000">
    <p:fade/>
  </p:transition>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99855D4C-FC02-42C5-AAD5-1648D205C6E7}" type="datetime1">
              <a:rPr lang="en-US" smtClean="0"/>
              <a:pPr/>
              <a:t>2/4/13</a:t>
            </a:fld>
            <a:endParaRPr lang="en-US" dirty="0"/>
          </a:p>
        </p:txBody>
      </p:sp>
      <p:sp>
        <p:nvSpPr>
          <p:cNvPr id="7" name="Slide Number Placeholder 6"/>
          <p:cNvSpPr>
            <a:spLocks noGrp="1"/>
          </p:cNvSpPr>
          <p:nvPr>
            <p:ph type="sldNum" sz="quarter" idx="12"/>
          </p:nvPr>
        </p:nvSpPr>
        <p:spPr/>
        <p:txBody>
          <a:bodyPr/>
          <a:lstStyle/>
          <a:p>
            <a:fld id="{CD3583A8-569A-4A69-B373-1F2225CF6803}" type="slidenum">
              <a:rPr lang="en-US" smtClean="0"/>
              <a:pPr/>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r>
              <a:rPr lang="en-US" dirty="0" smtClean="0"/>
              <a:t>ST. DEMETRIOS PERTH AMBOY NEW JERSEY</a:t>
            </a:r>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advClick="0" advTm="12000">
    <p:fade/>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42475-22A2-48C7-9779-F79F005ECF87}" type="datetime1">
              <a:rPr lang="en-US" smtClean="0"/>
              <a:pPr/>
              <a:t>2/4/13</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r>
              <a:rPr lang="en-US" dirty="0" smtClean="0"/>
              <a:t>ST. DEMETRIOS PERTH AMBOY NEW JERSEY</a:t>
            </a:r>
            <a:endParaRPr lang="en-US" dirty="0"/>
          </a:p>
        </p:txBody>
      </p:sp>
      <p:sp>
        <p:nvSpPr>
          <p:cNvPr id="7" name="Slide Number Placeholder 6"/>
          <p:cNvSpPr>
            <a:spLocks noGrp="1"/>
          </p:cNvSpPr>
          <p:nvPr>
            <p:ph type="sldNum" sz="quarter" idx="12"/>
          </p:nvPr>
        </p:nvSpPr>
        <p:spPr/>
        <p:txBody>
          <a:bodyPr/>
          <a:lstStyle/>
          <a:p>
            <a:fld id="{CD3583A8-569A-4A69-B373-1F2225CF6803}" type="slidenum">
              <a:rPr lang="en-US" smtClean="0"/>
              <a:pPr/>
              <a:t>‹#›</a:t>
            </a:fld>
            <a:endParaRPr lang="en-US" dirty="0"/>
          </a:p>
        </p:txBody>
      </p:sp>
    </p:spTree>
  </p:cSld>
  <p:clrMapOvr>
    <a:masterClrMapping/>
  </p:clrMapOvr>
  <p:transition spd="slow" advClick="0" advTm="12000">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422EB2-F223-4890-B8FC-312887B844FD}" type="datetime1">
              <a:rPr lang="en-US" smtClean="0"/>
              <a:pPr/>
              <a:t>2/4/13</a:t>
            </a:fld>
            <a:endParaRPr lang="en-US" dirty="0"/>
          </a:p>
        </p:txBody>
      </p:sp>
      <p:sp>
        <p:nvSpPr>
          <p:cNvPr id="5" name="Footer Placeholder 4"/>
          <p:cNvSpPr>
            <a:spLocks noGrp="1"/>
          </p:cNvSpPr>
          <p:nvPr>
            <p:ph type="ftr" sz="quarter" idx="11"/>
          </p:nvPr>
        </p:nvSpPr>
        <p:spPr/>
        <p:txBody>
          <a:bodyPr/>
          <a:lstStyle/>
          <a:p>
            <a:r>
              <a:rPr lang="en-US" dirty="0"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a:t>
            </a:fld>
            <a:endParaRPr lang="en-US" dirty="0"/>
          </a:p>
        </p:txBody>
      </p:sp>
    </p:spTree>
  </p:cSld>
  <p:clrMapOvr>
    <a:masterClrMapping/>
  </p:clrMapOvr>
  <p:transition spd="slow" advClick="0" advTm="12000">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EA0EEB-25B7-483B-AD92-E393C718EE5B}" type="datetime1">
              <a:rPr lang="en-US" smtClean="0"/>
              <a:pPr/>
              <a:t>2/4/13</a:t>
            </a:fld>
            <a:endParaRPr lang="en-US" dirty="0"/>
          </a:p>
        </p:txBody>
      </p:sp>
      <p:sp>
        <p:nvSpPr>
          <p:cNvPr id="5" name="Footer Placeholder 4"/>
          <p:cNvSpPr>
            <a:spLocks noGrp="1"/>
          </p:cNvSpPr>
          <p:nvPr>
            <p:ph type="ftr" sz="quarter" idx="11"/>
          </p:nvPr>
        </p:nvSpPr>
        <p:spPr/>
        <p:txBody>
          <a:bodyPr/>
          <a:lstStyle/>
          <a:p>
            <a:r>
              <a:rPr lang="en-US" dirty="0"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a:t>
            </a:fld>
            <a:endParaRPr lang="en-US" dirty="0"/>
          </a:p>
        </p:txBody>
      </p:sp>
    </p:spTree>
  </p:cSld>
  <p:clrMapOvr>
    <a:masterClrMapping/>
  </p:clrMapOvr>
  <p:transition spd="slow" advClick="0" advTm="12000">
    <p:fade/>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B5258D-9D2B-46A5-9DB3-D945B1749C45}" type="datetime1">
              <a:rPr lang="en-US" smtClean="0"/>
              <a:pPr/>
              <a:t>2/4/13</a:t>
            </a:fld>
            <a:endParaRPr lang="en-US"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a:t>
            </a:fld>
            <a:endParaRPr lang="en-US" dirty="0"/>
          </a:p>
        </p:txBody>
      </p:sp>
    </p:spTree>
  </p:cSld>
  <p:clrMapOvr>
    <a:masterClrMapping/>
  </p:clrMapOvr>
  <p:transition spd="slow" advClick="0" advTm="12000">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43490" y="1447800"/>
            <a:ext cx="7024744" cy="12192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043492" y="2743200"/>
            <a:ext cx="6777317" cy="3089429"/>
          </a:xfrm>
        </p:spPr>
        <p:txBody>
          <a:bodyPr/>
          <a:lstStyle>
            <a:lvl1pPr>
              <a:lnSpc>
                <a:spcPct val="150000"/>
              </a:lnSpc>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770C189-8248-4DED-89D9-81327762C9BB}" type="datetime1">
              <a:rPr lang="en-US" smtClean="0"/>
              <a:pPr/>
              <a:t>2/4/13</a:t>
            </a:fld>
            <a:endParaRPr lang="en-US" dirty="0"/>
          </a:p>
        </p:txBody>
      </p:sp>
      <p:sp>
        <p:nvSpPr>
          <p:cNvPr id="5" name="Footer Placeholder 4"/>
          <p:cNvSpPr>
            <a:spLocks noGrp="1"/>
          </p:cNvSpPr>
          <p:nvPr>
            <p:ph type="ftr" sz="quarter" idx="11"/>
          </p:nvPr>
        </p:nvSpPr>
        <p:spPr/>
        <p:txBody>
          <a:bodyPr/>
          <a:lstStyle/>
          <a:p>
            <a:r>
              <a:rPr lang="en-US" dirty="0"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a:t>
            </a:fld>
            <a:endParaRPr lang="en-US" dirty="0"/>
          </a:p>
        </p:txBody>
      </p:sp>
      <p:pic>
        <p:nvPicPr>
          <p:cNvPr id="8" name="Picture 7" descr="200px_Seal.png"/>
          <p:cNvPicPr>
            <a:picLocks noChangeAspect="1"/>
          </p:cNvPicPr>
          <p:nvPr userDrawn="1"/>
        </p:nvPicPr>
        <p:blipFill>
          <a:blip r:embed="rId2"/>
          <a:stretch>
            <a:fillRect/>
          </a:stretch>
        </p:blipFill>
        <p:spPr>
          <a:xfrm>
            <a:off x="4229100" y="619887"/>
            <a:ext cx="685800" cy="675513"/>
          </a:xfrm>
          <a:prstGeom prst="rect">
            <a:avLst/>
          </a:prstGeom>
        </p:spPr>
      </p:pic>
    </p:spTree>
  </p:cSld>
  <p:clrMapOvr>
    <a:masterClrMapping/>
  </p:clrMapOvr>
  <p:transition spd="slow" advClick="0" advTm="12000">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43490" y="1447800"/>
            <a:ext cx="7024744" cy="12192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043492" y="2743200"/>
            <a:ext cx="6777317" cy="3089429"/>
          </a:xfrm>
        </p:spPr>
        <p:txBody>
          <a:bodyPr/>
          <a:lstStyle>
            <a:lvl1pPr>
              <a:lnSpc>
                <a:spcPct val="150000"/>
              </a:lnSpc>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770C189-8248-4DED-89D9-81327762C9BB}" type="datetime1">
              <a:rPr lang="en-US" smtClean="0"/>
              <a:pPr/>
              <a:t>2/4/13</a:t>
            </a:fld>
            <a:endParaRPr lang="en-US" dirty="0"/>
          </a:p>
        </p:txBody>
      </p:sp>
      <p:sp>
        <p:nvSpPr>
          <p:cNvPr id="5" name="Footer Placeholder 4"/>
          <p:cNvSpPr>
            <a:spLocks noGrp="1"/>
          </p:cNvSpPr>
          <p:nvPr>
            <p:ph type="ftr" sz="quarter" idx="11"/>
          </p:nvPr>
        </p:nvSpPr>
        <p:spPr/>
        <p:txBody>
          <a:bodyPr/>
          <a:lstStyle/>
          <a:p>
            <a:r>
              <a:rPr lang="en-US" dirty="0"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a:t>
            </a:fld>
            <a:endParaRPr lang="en-US" dirty="0"/>
          </a:p>
        </p:txBody>
      </p:sp>
    </p:spTree>
  </p:cSld>
  <p:clrMapOvr>
    <a:masterClrMapping/>
  </p:clrMapOvr>
  <p:transition spd="slow" advClick="0" advTm="12000">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43490" y="838200"/>
            <a:ext cx="7024744" cy="9906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043492" y="1828800"/>
            <a:ext cx="6777317" cy="4003829"/>
          </a:xfrm>
        </p:spPr>
        <p:txBody>
          <a:bodyPr/>
          <a:lstStyle>
            <a:lvl1pPr>
              <a:lnSpc>
                <a:spcPct val="150000"/>
              </a:lnSpc>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770C189-8248-4DED-89D9-81327762C9BB}" type="datetime1">
              <a:rPr lang="en-US" smtClean="0"/>
              <a:pPr/>
              <a:t>2/4/13</a:t>
            </a:fld>
            <a:endParaRPr lang="en-US" dirty="0"/>
          </a:p>
        </p:txBody>
      </p:sp>
      <p:sp>
        <p:nvSpPr>
          <p:cNvPr id="5" name="Footer Placeholder 4"/>
          <p:cNvSpPr>
            <a:spLocks noGrp="1"/>
          </p:cNvSpPr>
          <p:nvPr>
            <p:ph type="ftr" sz="quarter" idx="11"/>
          </p:nvPr>
        </p:nvSpPr>
        <p:spPr/>
        <p:txBody>
          <a:bodyPr/>
          <a:lstStyle/>
          <a:p>
            <a:r>
              <a:rPr lang="en-US" dirty="0"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a:t>
            </a:fld>
            <a:endParaRPr lang="en-US" dirty="0"/>
          </a:p>
        </p:txBody>
      </p:sp>
    </p:spTree>
  </p:cSld>
  <p:clrMapOvr>
    <a:masterClrMapping/>
  </p:clrMapOvr>
  <p:transition spd="slow" advClick="0" advTm="12000">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3266" y="2133600"/>
            <a:ext cx="6637468" cy="533400"/>
          </a:xfrm>
        </p:spPr>
        <p:txBody>
          <a:bodyPr anchor="b"/>
          <a:lstStyle>
            <a:lvl1pPr algn="ctr">
              <a:defRPr sz="4000" b="0" cap="none" baseline="0"/>
            </a:lvl1pPr>
          </a:lstStyle>
          <a:p>
            <a:r>
              <a:rPr lang="en-US" dirty="0" smtClean="0"/>
              <a:t>Click to edit Master title</a:t>
            </a:r>
            <a:endParaRPr lang="en-US" dirty="0"/>
          </a:p>
        </p:txBody>
      </p:sp>
      <p:sp>
        <p:nvSpPr>
          <p:cNvPr id="3" name="Text Placeholder 2"/>
          <p:cNvSpPr>
            <a:spLocks noGrp="1"/>
          </p:cNvSpPr>
          <p:nvPr>
            <p:ph type="body" idx="1"/>
          </p:nvPr>
        </p:nvSpPr>
        <p:spPr>
          <a:xfrm>
            <a:off x="1253267" y="2895600"/>
            <a:ext cx="6637467" cy="2892013"/>
          </a:xfrm>
        </p:spPr>
        <p:txBody>
          <a:bodyPr anchor="t">
            <a:normAutofit/>
          </a:bodyPr>
          <a:lstStyle>
            <a:lvl1pPr marL="0" indent="0" algn="just">
              <a:lnSpc>
                <a:spcPct val="150000"/>
              </a:lnSpc>
              <a:spcAft>
                <a:spcPts val="1200"/>
              </a:spcAft>
              <a:buNone/>
              <a:defRPr sz="16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27AB5B65-E5CB-4180-BF69-39E4A298EE91}" type="datetime1">
              <a:rPr lang="en-US" smtClean="0"/>
              <a:pPr/>
              <a:t>2/4/13</a:t>
            </a:fld>
            <a:endParaRPr lang="en-US" dirty="0"/>
          </a:p>
        </p:txBody>
      </p:sp>
      <p:sp>
        <p:nvSpPr>
          <p:cNvPr id="5" name="Footer Placeholder 4"/>
          <p:cNvSpPr>
            <a:spLocks noGrp="1"/>
          </p:cNvSpPr>
          <p:nvPr>
            <p:ph type="ftr" sz="quarter" idx="11"/>
          </p:nvPr>
        </p:nvSpPr>
        <p:spPr/>
        <p:txBody>
          <a:bodyPr/>
          <a:lstStyle/>
          <a:p>
            <a:r>
              <a:rPr lang="en-US" dirty="0"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a:t>
            </a:fld>
            <a:endParaRPr lang="en-US" dirty="0"/>
          </a:p>
        </p:txBody>
      </p:sp>
      <p:pic>
        <p:nvPicPr>
          <p:cNvPr id="7" name="Picture 6" descr="200px_Seal.png"/>
          <p:cNvPicPr>
            <a:picLocks noChangeAspect="1"/>
          </p:cNvPicPr>
          <p:nvPr userDrawn="1"/>
        </p:nvPicPr>
        <p:blipFill>
          <a:blip r:embed="rId2"/>
          <a:stretch>
            <a:fillRect/>
          </a:stretch>
        </p:blipFill>
        <p:spPr>
          <a:xfrm>
            <a:off x="4114800" y="928116"/>
            <a:ext cx="914400" cy="900684"/>
          </a:xfrm>
          <a:prstGeom prst="rect">
            <a:avLst/>
          </a:prstGeom>
        </p:spPr>
      </p:pic>
    </p:spTree>
  </p:cSld>
  <p:clrMapOvr>
    <a:masterClrMapping/>
  </p:clrMapOvr>
  <p:transition spd="slow" advClick="0" advTm="12000">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133600"/>
            <a:ext cx="6637468" cy="533400"/>
          </a:xfrm>
        </p:spPr>
        <p:txBody>
          <a:bodyPr anchor="b"/>
          <a:lstStyle>
            <a:lvl1pPr algn="l">
              <a:defRPr sz="4000" b="0" cap="none" baseline="0"/>
            </a:lvl1pPr>
          </a:lstStyle>
          <a:p>
            <a:r>
              <a:rPr lang="en-US" dirty="0" smtClean="0"/>
              <a:t>Click to edit Master title</a:t>
            </a:r>
            <a:endParaRPr lang="en-US" dirty="0"/>
          </a:p>
        </p:txBody>
      </p:sp>
      <p:sp>
        <p:nvSpPr>
          <p:cNvPr id="3" name="Text Placeholder 2"/>
          <p:cNvSpPr>
            <a:spLocks noGrp="1"/>
          </p:cNvSpPr>
          <p:nvPr>
            <p:ph type="body" idx="1"/>
          </p:nvPr>
        </p:nvSpPr>
        <p:spPr>
          <a:xfrm>
            <a:off x="1219200" y="2895600"/>
            <a:ext cx="6637467" cy="2892013"/>
          </a:xfrm>
        </p:spPr>
        <p:txBody>
          <a:bodyPr anchor="t">
            <a:normAutofit/>
          </a:bodyPr>
          <a:lstStyle>
            <a:lvl1pPr marL="0" indent="0" algn="just">
              <a:lnSpc>
                <a:spcPct val="150000"/>
              </a:lnSpc>
              <a:spcAft>
                <a:spcPts val="1200"/>
              </a:spcAft>
              <a:buNone/>
              <a:defRPr sz="16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27AB5B65-E5CB-4180-BF69-39E4A298EE91}" type="datetime1">
              <a:rPr lang="en-US" smtClean="0"/>
              <a:pPr/>
              <a:t>2/4/13</a:t>
            </a:fld>
            <a:endParaRPr lang="en-US" dirty="0"/>
          </a:p>
        </p:txBody>
      </p:sp>
      <p:sp>
        <p:nvSpPr>
          <p:cNvPr id="5" name="Footer Placeholder 4"/>
          <p:cNvSpPr>
            <a:spLocks noGrp="1"/>
          </p:cNvSpPr>
          <p:nvPr>
            <p:ph type="ftr" sz="quarter" idx="11"/>
          </p:nvPr>
        </p:nvSpPr>
        <p:spPr/>
        <p:txBody>
          <a:bodyPr/>
          <a:lstStyle/>
          <a:p>
            <a:r>
              <a:rPr lang="en-US" dirty="0"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a:t>
            </a:fld>
            <a:endParaRPr lang="en-US" dirty="0"/>
          </a:p>
        </p:txBody>
      </p:sp>
    </p:spTree>
  </p:cSld>
  <p:clrMapOvr>
    <a:masterClrMapping/>
  </p:clrMapOvr>
  <p:transition spd="slow" advClick="0" advTm="12000">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B5258D-9D2B-46A5-9DB3-D945B1749C45}" type="datetime1">
              <a:rPr lang="en-US" smtClean="0"/>
              <a:pPr/>
              <a:t>2/4/13</a:t>
            </a:fld>
            <a:endParaRPr lang="en-US"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a:t>
            </a:fld>
            <a:endParaRPr lang="en-US" dirty="0"/>
          </a:p>
        </p:txBody>
      </p:sp>
    </p:spTree>
  </p:cSld>
  <p:clrMapOvr>
    <a:masterClrMapping/>
  </p:clrMapOvr>
  <p:transition spd="slow" advClick="0" advTm="12000">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FB23C1F-22D1-46BF-8E39-01B4C50BED83}" type="datetime1">
              <a:rPr lang="en-US" smtClean="0"/>
              <a:pPr/>
              <a:t>2/4/13</a:t>
            </a:fld>
            <a:endParaRPr lang="en-US" dirty="0"/>
          </a:p>
        </p:txBody>
      </p:sp>
      <p:sp>
        <p:nvSpPr>
          <p:cNvPr id="6" name="Footer Placeholder 5"/>
          <p:cNvSpPr>
            <a:spLocks noGrp="1"/>
          </p:cNvSpPr>
          <p:nvPr>
            <p:ph type="ftr" sz="quarter" idx="11"/>
          </p:nvPr>
        </p:nvSpPr>
        <p:spPr/>
        <p:txBody>
          <a:bodyPr/>
          <a:lstStyle/>
          <a:p>
            <a:r>
              <a:rPr lang="en-US" dirty="0" smtClean="0"/>
              <a:t>ST. DEMETRIOS PERTH AMBOY NEW JERSEY</a:t>
            </a:r>
            <a:endParaRPr lang="en-US" dirty="0"/>
          </a:p>
        </p:txBody>
      </p:sp>
      <p:sp>
        <p:nvSpPr>
          <p:cNvPr id="7" name="Slide Number Placeholder 6"/>
          <p:cNvSpPr>
            <a:spLocks noGrp="1"/>
          </p:cNvSpPr>
          <p:nvPr>
            <p:ph type="sldNum" sz="quarter" idx="12"/>
          </p:nvPr>
        </p:nvSpPr>
        <p:spPr/>
        <p:txBody>
          <a:bodyPr/>
          <a:lstStyle/>
          <a:p>
            <a:fld id="{CD3583A8-569A-4A69-B373-1F2225CF6803}" type="slidenum">
              <a:rPr lang="en-US" smtClean="0"/>
              <a:pPr/>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advClick="0" advTm="12000">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E07CAC-F673-4830-8071-1AD5A3F75C02}" type="datetime1">
              <a:rPr lang="en-US" smtClean="0"/>
              <a:pPr/>
              <a:t>2/4/13</a:t>
            </a:fld>
            <a:endParaRPr lang="en-US" dirty="0"/>
          </a:p>
        </p:txBody>
      </p:sp>
      <p:sp>
        <p:nvSpPr>
          <p:cNvPr id="8" name="Footer Placeholder 7"/>
          <p:cNvSpPr>
            <a:spLocks noGrp="1"/>
          </p:cNvSpPr>
          <p:nvPr>
            <p:ph type="ftr" sz="quarter" idx="11"/>
          </p:nvPr>
        </p:nvSpPr>
        <p:spPr/>
        <p:txBody>
          <a:bodyPr/>
          <a:lstStyle/>
          <a:p>
            <a:r>
              <a:rPr lang="en-US" dirty="0" smtClean="0"/>
              <a:t>ST. DEMETRIOS PERTH AMBOY NEW JERSEY</a:t>
            </a:r>
            <a:endParaRPr lang="en-US" dirty="0"/>
          </a:p>
        </p:txBody>
      </p:sp>
      <p:sp>
        <p:nvSpPr>
          <p:cNvPr id="9" name="Slide Number Placeholder 8"/>
          <p:cNvSpPr>
            <a:spLocks noGrp="1"/>
          </p:cNvSpPr>
          <p:nvPr>
            <p:ph type="sldNum" sz="quarter" idx="12"/>
          </p:nvPr>
        </p:nvSpPr>
        <p:spPr/>
        <p:txBody>
          <a:bodyPr/>
          <a:lstStyle/>
          <a:p>
            <a:fld id="{CD3583A8-569A-4A69-B373-1F2225CF6803}" type="slidenum">
              <a:rPr lang="en-US" smtClean="0"/>
              <a:pPr/>
              <a:t>‹#›</a:t>
            </a:fld>
            <a:endParaRPr lang="en-US" dirty="0"/>
          </a:p>
        </p:txBody>
      </p:sp>
    </p:spTree>
  </p:cSld>
  <p:clrMapOvr>
    <a:masterClrMapping/>
  </p:clrMapOvr>
  <p:transition spd="slow" advClick="0" advTm="12000">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1B5258D-9D2B-46A5-9DB3-D945B1749C45}" type="datetime1">
              <a:rPr lang="en-US" smtClean="0"/>
              <a:pPr/>
              <a:t>2/4/13</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r>
              <a:rPr lang="en-US" dirty="0" smtClean="0"/>
              <a:t>ST. DEMETRIOS PERTH AMBOY NEW JERSEY</a:t>
            </a:r>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D3583A8-569A-4A69-B373-1F2225CF6803}" type="slidenum">
              <a:rPr lang="en-US" smtClean="0"/>
              <a:pPr/>
              <a:t>‹#›</a:t>
            </a:fld>
            <a:endParaRPr lang="en-US" dirty="0"/>
          </a:p>
        </p:txBody>
      </p:sp>
      <p:sp>
        <p:nvSpPr>
          <p:cNvPr id="61" name="TextBox 60"/>
          <p:cNvSpPr txBox="1"/>
          <p:nvPr userDrawn="1"/>
        </p:nvSpPr>
        <p:spPr>
          <a:xfrm>
            <a:off x="5486400" y="0"/>
            <a:ext cx="1828800" cy="646331"/>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rPr>
              <a:t>St. </a:t>
            </a:r>
            <a:r>
              <a:rPr lang="en-US" dirty="0" err="1" smtClean="0">
                <a:solidFill>
                  <a:schemeClr val="bg1"/>
                </a:solidFill>
              </a:rPr>
              <a:t>Demetrios</a:t>
            </a:r>
            <a:endParaRPr lang="en-US" dirty="0" smtClean="0">
              <a:solidFill>
                <a:schemeClr val="bg1"/>
              </a:solidFill>
            </a:endParaRPr>
          </a:p>
          <a:p>
            <a:pPr algn="ct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73" r:id="rId3"/>
    <p:sldLayoutId id="2147483676" r:id="rId4"/>
    <p:sldLayoutId id="2147483663" r:id="rId5"/>
    <p:sldLayoutId id="2147483675" r:id="rId6"/>
    <p:sldLayoutId id="2147483674"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2" r:id="rId16"/>
  </p:sldLayoutIdLst>
  <p:transition spd="slow" advClick="0" advTm="12000">
    <p:fade/>
  </p:transition>
  <p:hf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just" defTabSz="914400" rtl="0" eaLnBrk="1" latinLnBrk="0" hangingPunct="1">
        <a:lnSpc>
          <a:spcPct val="120000"/>
        </a:lnSpc>
        <a:spcBef>
          <a:spcPts val="0"/>
        </a:spcBef>
        <a:spcAft>
          <a:spcPts val="1200"/>
        </a:spcAft>
        <a:buClr>
          <a:schemeClr val="accent1"/>
        </a:buClr>
        <a:buSzPct val="85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audio" Target="file://localhost/Users/rebecca/Documents/jobs/st_demetrios/music/SaintDemetrios-songloop.mp3" TargetMode="External"/><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10.xml"/><Relationship Id="rId2"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10.xml"/><Relationship Id="rId2" Type="http://schemas.openxmlformats.org/officeDocument/2006/relationships/diagramData" Target="../diagrams/data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11.xml"/><Relationship Id="rId2" Type="http://schemas.openxmlformats.org/officeDocument/2006/relationships/diagramData" Target="../diagrams/data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10.xml"/><Relationship Id="rId2" Type="http://schemas.openxmlformats.org/officeDocument/2006/relationships/diagramData" Target="../diagrams/data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7" Type="http://schemas.openxmlformats.org/officeDocument/2006/relationships/diagramData" Target="../diagrams/data6.xml"/><Relationship Id="rId8" Type="http://schemas.openxmlformats.org/officeDocument/2006/relationships/diagramLayout" Target="../diagrams/layout6.xml"/><Relationship Id="rId9" Type="http://schemas.openxmlformats.org/officeDocument/2006/relationships/diagramQuickStyle" Target="../diagrams/quickStyle6.xml"/><Relationship Id="rId10" Type="http://schemas.openxmlformats.org/officeDocument/2006/relationships/diagramColors" Target="../diagrams/colors6.xml"/><Relationship Id="rId11" Type="http://schemas.microsoft.com/office/2007/relationships/diagramDrawing" Target="../diagrams/drawing6.xml"/><Relationship Id="rId1" Type="http://schemas.openxmlformats.org/officeDocument/2006/relationships/slideLayout" Target="../slideLayouts/slideLayout7.xml"/><Relationship Id="rId2" Type="http://schemas.openxmlformats.org/officeDocument/2006/relationships/diagramData" Target="../diagrams/data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1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chart" Target="../charts/char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St. </a:t>
            </a:r>
            <a:r>
              <a:rPr lang="en-US" dirty="0" err="1" smtClean="0"/>
              <a:t>Demetrios</a:t>
            </a:r>
            <a:r>
              <a:rPr lang="en-US" dirty="0" smtClean="0"/>
              <a:t> Strategic Plan 2013-2014</a:t>
            </a:r>
            <a:endParaRPr lang="en-US" dirty="0"/>
          </a:p>
        </p:txBody>
      </p:sp>
      <p:sp>
        <p:nvSpPr>
          <p:cNvPr id="3" name="Subtitle 2"/>
          <p:cNvSpPr>
            <a:spLocks noGrp="1"/>
          </p:cNvSpPr>
          <p:nvPr>
            <p:ph type="subTitle" idx="1"/>
          </p:nvPr>
        </p:nvSpPr>
        <p:spPr/>
        <p:txBody>
          <a:bodyPr>
            <a:normAutofit/>
          </a:bodyPr>
          <a:lstStyle/>
          <a:p>
            <a:r>
              <a:rPr lang="en-US" dirty="0" smtClean="0"/>
              <a:t>St. </a:t>
            </a:r>
            <a:r>
              <a:rPr lang="en-US" dirty="0" err="1" smtClean="0"/>
              <a:t>Demetrios</a:t>
            </a:r>
            <a:r>
              <a:rPr lang="en-US" dirty="0" smtClean="0"/>
              <a:t> Greek Orthodox Church</a:t>
            </a:r>
          </a:p>
          <a:p>
            <a:r>
              <a:rPr lang="en-US" dirty="0" smtClean="0"/>
              <a:t>Perth Amboy, New Jersey</a:t>
            </a:r>
            <a:endParaRPr lang="en-US" dirty="0"/>
          </a:p>
        </p:txBody>
      </p:sp>
      <p:sp>
        <p:nvSpPr>
          <p:cNvPr id="5" name="Footer Placeholder 4"/>
          <p:cNvSpPr>
            <a:spLocks noGrp="1"/>
          </p:cNvSpPr>
          <p:nvPr>
            <p:ph type="ftr" sz="quarter" idx="11"/>
          </p:nvPr>
        </p:nvSpPr>
        <p:spPr/>
        <p:txBody>
          <a:bodyPr>
            <a:normAutofit/>
          </a:bodyPr>
          <a:lstStyle/>
          <a:p>
            <a:r>
              <a:rPr lang="en-US"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1</a:t>
            </a:fld>
            <a:endParaRPr lang="en-US" dirty="0"/>
          </a:p>
        </p:txBody>
      </p:sp>
      <p:pic>
        <p:nvPicPr>
          <p:cNvPr id="4" name="Picture 3"/>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228600" y="0"/>
            <a:ext cx="3472405" cy="6858000"/>
          </a:xfrm>
          <a:prstGeom prst="rect">
            <a:avLst/>
          </a:prstGeom>
        </p:spPr>
      </p:pic>
      <p:pic>
        <p:nvPicPr>
          <p:cNvPr id="8" name="SaintDemetrios-songloop.mp3">
            <a:hlinkClick r:id="" action="ppaction://media"/>
          </p:cNvPr>
          <p:cNvPicPr>
            <a:picLocks noRot="1" noChangeAspect="1"/>
          </p:cNvPicPr>
          <p:nvPr>
            <a:audioFile r:link="rId1"/>
          </p:nvPr>
        </p:nvPicPr>
        <p:blipFill>
          <a:blip r:embed="rId4"/>
          <a:stretch>
            <a:fillRect/>
          </a:stretch>
        </p:blipFill>
        <p:spPr>
          <a:xfrm>
            <a:off x="8534400" y="6248400"/>
            <a:ext cx="436563" cy="436563"/>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545223144"/>
      </p:ext>
    </p:extLst>
  </p:cSld>
  <p:clrMapOvr>
    <a:masterClrMapping/>
  </p:clrMapOvr>
  <p:transition spd="slow" advClick="0" advTm="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p:cTn id="7" repeatCount="indefinite" fill="hold" display="0">
                  <p:stCondLst>
                    <p:cond delay="indefinite"/>
                  </p:stCondLst>
                  <p:endCondLst>
                    <p:cond evt="onPrev" delay="0">
                      <p:tgtEl>
                        <p:sldTgt/>
                      </p:tgtEl>
                    </p:cond>
                    <p:cond evt="onStopAudio" delay="0">
                      <p:tgtEl>
                        <p:sldTgt/>
                      </p:tgtEl>
                    </p:cond>
                  </p:endCondLst>
                </p:cTn>
                <p:tgtEl>
                  <p:spTgt spid="8"/>
                </p:tgtEl>
              </p:cMediaNode>
            </p:audio>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Strategic Vs. Operating Plan</a:t>
            </a:r>
            <a:endParaRPr lang="en-US" dirty="0"/>
          </a:p>
        </p:txBody>
      </p:sp>
      <p:sp>
        <p:nvSpPr>
          <p:cNvPr id="3" name="Content Placeholder 2"/>
          <p:cNvSpPr>
            <a:spLocks noGrp="1"/>
          </p:cNvSpPr>
          <p:nvPr>
            <p:ph type="body" idx="1"/>
          </p:nvPr>
        </p:nvSpPr>
        <p:spPr/>
        <p:txBody>
          <a:bodyPr>
            <a:normAutofit/>
          </a:bodyPr>
          <a:lstStyle/>
          <a:p>
            <a:r>
              <a:rPr lang="en-US" b="1" dirty="0" smtClean="0"/>
              <a:t>An Operating Plan</a:t>
            </a:r>
            <a:r>
              <a:rPr lang="en-US" dirty="0" smtClean="0"/>
              <a:t>  is a coordinated set of tasks for carrying out the goals delineated in a strategic plan. It thus goes into greater detail than the strategic plan from which it is derived, spelling out time frames and the roles of individual staff and board members, for example. It also has a shorter horizon than a strategic plan — usually one fiscal year.</a:t>
            </a:r>
            <a:endParaRPr lang="en-US" dirty="0"/>
          </a:p>
        </p:txBody>
      </p:sp>
      <p:sp>
        <p:nvSpPr>
          <p:cNvPr id="5" name="Footer Placeholder 4"/>
          <p:cNvSpPr>
            <a:spLocks noGrp="1"/>
          </p:cNvSpPr>
          <p:nvPr>
            <p:ph type="ftr" sz="quarter" idx="11"/>
          </p:nvPr>
        </p:nvSpPr>
        <p:spPr/>
        <p:txBody>
          <a:bodyPr/>
          <a:lstStyle/>
          <a:p>
            <a:r>
              <a:rPr lang="en-US"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10</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638647386"/>
      </p:ext>
    </p:extLst>
  </p:cSld>
  <p:clrMapOvr>
    <a:masterClrMapping/>
  </p:clrMapOvr>
  <p:transition spd="slow" advClick="0" advTm="1600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Strategic vs. Business Plan</a:t>
            </a:r>
            <a:endParaRPr lang="en-US" dirty="0"/>
          </a:p>
        </p:txBody>
      </p:sp>
      <p:sp>
        <p:nvSpPr>
          <p:cNvPr id="3" name="Content Placeholder 2"/>
          <p:cNvSpPr>
            <a:spLocks noGrp="1"/>
          </p:cNvSpPr>
          <p:nvPr>
            <p:ph type="body" idx="1"/>
          </p:nvPr>
        </p:nvSpPr>
        <p:spPr/>
        <p:txBody>
          <a:bodyPr/>
          <a:lstStyle/>
          <a:p>
            <a:r>
              <a:rPr lang="en-US" b="1" dirty="0" smtClean="0"/>
              <a:t>A Business plan  </a:t>
            </a:r>
            <a:r>
              <a:rPr lang="en-US" dirty="0" smtClean="0"/>
              <a:t>is typically focused on the actions and investment necessary to generate income from a specific program or service. A business plan includes information about an organization’s products, competitive environment and revenue  assumptions.</a:t>
            </a:r>
            <a:endParaRPr lang="en-US"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11</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858365206"/>
      </p:ext>
    </p:extLst>
  </p:cSld>
  <p:clrMapOvr>
    <a:masterClrMapping/>
  </p:clrMapOvr>
  <p:transition spd="slow" advClick="0" advTm="1600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Key Steps to Successful Strategic Planning for Non-Profits</a:t>
            </a:r>
            <a:endParaRPr lang="en-US" dirty="0"/>
          </a:p>
        </p:txBody>
      </p:sp>
      <p:sp>
        <p:nvSpPr>
          <p:cNvPr id="3" name="Content Placeholder 2"/>
          <p:cNvSpPr>
            <a:spLocks noGrp="1"/>
          </p:cNvSpPr>
          <p:nvPr>
            <p:ph idx="1"/>
          </p:nvPr>
        </p:nvSpPr>
        <p:spPr/>
        <p:txBody>
          <a:bodyPr>
            <a:normAutofit fontScale="62500" lnSpcReduction="20000"/>
          </a:bodyPr>
          <a:lstStyle/>
          <a:p>
            <a:pPr marL="525780" indent="-457200">
              <a:buFont typeface="+mj-lt"/>
              <a:buAutoNum type="arabicPeriod"/>
            </a:pPr>
            <a:r>
              <a:rPr lang="en-US" sz="2560" dirty="0" smtClean="0"/>
              <a:t>A clear and comprehensive grasp of external opportunities and challenges.</a:t>
            </a:r>
          </a:p>
          <a:p>
            <a:pPr marL="525780" indent="-457200">
              <a:buFont typeface="+mj-lt"/>
              <a:buAutoNum type="arabicPeriod"/>
            </a:pPr>
            <a:r>
              <a:rPr lang="en-US" sz="2560" dirty="0" smtClean="0"/>
              <a:t>A realistic and comprehensive assessment of the organization’s strengths and limitations.</a:t>
            </a:r>
          </a:p>
          <a:p>
            <a:pPr marL="525780" indent="-457200">
              <a:buFont typeface="+mj-lt"/>
              <a:buAutoNum type="arabicPeriod"/>
            </a:pPr>
            <a:r>
              <a:rPr lang="en-US" sz="2560" dirty="0" smtClean="0"/>
              <a:t>An inclusive approach.</a:t>
            </a:r>
          </a:p>
          <a:p>
            <a:pPr marL="525780" indent="-457200">
              <a:buFont typeface="+mj-lt"/>
              <a:buAutoNum type="arabicPeriod"/>
            </a:pPr>
            <a:r>
              <a:rPr lang="en-US" sz="2560" dirty="0" smtClean="0"/>
              <a:t>An empowered planning committee.</a:t>
            </a:r>
          </a:p>
          <a:p>
            <a:pPr marL="525780" indent="-457200">
              <a:buFont typeface="+mj-lt"/>
              <a:buAutoNum type="arabicPeriod"/>
            </a:pPr>
            <a:r>
              <a:rPr lang="en-US" sz="2560" dirty="0" smtClean="0"/>
              <a:t>Involvement of senior leadership.</a:t>
            </a:r>
          </a:p>
          <a:p>
            <a:endParaRPr lang="en-US"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12</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392204275"/>
      </p:ext>
    </p:extLst>
  </p:cSld>
  <p:clrMapOvr>
    <a:masterClrMapping/>
  </p:clrMapOvr>
  <p:transition spd="slow" advClick="0" advTm="1500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Key Steps Continued</a:t>
            </a:r>
            <a:endParaRPr lang="en-US" dirty="0"/>
          </a:p>
        </p:txBody>
      </p:sp>
      <p:sp>
        <p:nvSpPr>
          <p:cNvPr id="3" name="Content Placeholder 2"/>
          <p:cNvSpPr>
            <a:spLocks noGrp="1"/>
          </p:cNvSpPr>
          <p:nvPr>
            <p:ph idx="1"/>
          </p:nvPr>
        </p:nvSpPr>
        <p:spPr/>
        <p:txBody>
          <a:bodyPr>
            <a:normAutofit/>
          </a:bodyPr>
          <a:lstStyle/>
          <a:p>
            <a:pPr marL="525780" indent="-457200">
              <a:buFont typeface="+mj-lt"/>
              <a:buAutoNum type="arabicPeriod" startAt="6"/>
            </a:pPr>
            <a:r>
              <a:rPr lang="en-US" sz="1600" dirty="0" smtClean="0"/>
              <a:t>Sharing of responsibility by board and staff members.</a:t>
            </a:r>
          </a:p>
          <a:p>
            <a:pPr marL="525780" indent="-457200">
              <a:buFont typeface="+mj-lt"/>
              <a:buAutoNum type="arabicPeriod" startAt="6"/>
            </a:pPr>
            <a:r>
              <a:rPr lang="en-US" sz="1600" dirty="0" smtClean="0"/>
              <a:t>Learning from best practices.</a:t>
            </a:r>
          </a:p>
          <a:p>
            <a:pPr marL="525780" indent="-457200">
              <a:buFont typeface="+mj-lt"/>
              <a:buAutoNum type="arabicPeriod" startAt="6"/>
            </a:pPr>
            <a:r>
              <a:rPr lang="en-US" sz="1600" dirty="0" smtClean="0"/>
              <a:t>Clear priorities and an implementation plan.</a:t>
            </a:r>
          </a:p>
          <a:p>
            <a:pPr marL="525780" indent="-457200">
              <a:buFont typeface="+mj-lt"/>
              <a:buAutoNum type="arabicPeriod" startAt="6"/>
            </a:pPr>
            <a:r>
              <a:rPr lang="en-US" sz="1600" dirty="0" smtClean="0"/>
              <a:t>Patience.</a:t>
            </a:r>
          </a:p>
          <a:p>
            <a:pPr marL="525780" indent="-457200">
              <a:buFont typeface="+mj-lt"/>
              <a:buAutoNum type="arabicPeriod" startAt="6"/>
            </a:pPr>
            <a:r>
              <a:rPr lang="en-US" sz="1600" dirty="0" smtClean="0"/>
              <a:t>A commitment to change.</a:t>
            </a:r>
            <a:endParaRPr lang="en-US" sz="1600"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13</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376937848"/>
      </p:ext>
    </p:extLst>
  </p:cSld>
  <p:clrMapOvr>
    <a:masterClrMapping/>
  </p:clrMapOvr>
  <p:transition spd="slow" advClick="0" advTm="1500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en-US" dirty="0" smtClean="0"/>
              <a:t>SWOT</a:t>
            </a:r>
            <a:endParaRPr lang="en-US" dirty="0"/>
          </a:p>
        </p:txBody>
      </p:sp>
      <p:sp>
        <p:nvSpPr>
          <p:cNvPr id="8" name="Footer Placeholder 7"/>
          <p:cNvSpPr>
            <a:spLocks noGrp="1"/>
          </p:cNvSpPr>
          <p:nvPr>
            <p:ph type="ftr" sz="quarter" idx="11"/>
          </p:nvPr>
        </p:nvSpPr>
        <p:spPr/>
        <p:txBody>
          <a:bodyPr/>
          <a:lstStyle/>
          <a:p>
            <a:r>
              <a:rPr lang="en-US" dirty="0" smtClean="0"/>
              <a:t>ST. DEMETRIOS PERTH AMBOY NEW JERSEY</a:t>
            </a:r>
            <a:endParaRPr lang="en-US" dirty="0"/>
          </a:p>
        </p:txBody>
      </p:sp>
      <p:sp>
        <p:nvSpPr>
          <p:cNvPr id="9" name="Slide Number Placeholder 8"/>
          <p:cNvSpPr>
            <a:spLocks noGrp="1"/>
          </p:cNvSpPr>
          <p:nvPr>
            <p:ph type="sldNum" sz="quarter" idx="12"/>
          </p:nvPr>
        </p:nvSpPr>
        <p:spPr/>
        <p:txBody>
          <a:bodyPr/>
          <a:lstStyle/>
          <a:p>
            <a:fld id="{CD3583A8-569A-4A69-B373-1F2225CF6803}" type="slidenum">
              <a:rPr lang="en-US" smtClean="0"/>
              <a:pPr/>
              <a:t>14</a:t>
            </a:fld>
            <a:endParaRPr lang="en-US" dirty="0"/>
          </a:p>
        </p:txBody>
      </p:sp>
      <p:graphicFrame>
        <p:nvGraphicFramePr>
          <p:cNvPr id="13" name="Diagram 12"/>
          <p:cNvGraphicFramePr/>
          <p:nvPr/>
        </p:nvGraphicFramePr>
        <p:xfrm>
          <a:off x="2057400" y="1828800"/>
          <a:ext cx="5181600" cy="34544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
        <p:nvSpPr>
          <p:cNvPr id="14" name="TextBox 13"/>
          <p:cNvSpPr txBox="1"/>
          <p:nvPr/>
        </p:nvSpPr>
        <p:spPr>
          <a:xfrm>
            <a:off x="3810000" y="5257800"/>
            <a:ext cx="1748646" cy="369332"/>
          </a:xfrm>
          <a:prstGeom prst="rect">
            <a:avLst/>
          </a:prstGeom>
          <a:noFill/>
        </p:spPr>
        <p:txBody>
          <a:bodyPr wrap="none" rtlCol="0">
            <a:spAutoFit/>
          </a:bodyPr>
          <a:lstStyle/>
          <a:p>
            <a:r>
              <a:rPr lang="en-US" dirty="0" smtClean="0"/>
              <a:t>SWOT Analysis</a:t>
            </a:r>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44209097"/>
      </p:ext>
    </p:extLst>
  </p:cSld>
  <p:clrMapOvr>
    <a:masterClrMapping/>
  </p:clrMapOvr>
  <p:transition spd="slow" advClick="0" advTm="1000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SWOT ANALYSIS</a:t>
            </a:r>
            <a:endParaRPr lang="en-US" dirty="0"/>
          </a:p>
        </p:txBody>
      </p:sp>
      <p:sp>
        <p:nvSpPr>
          <p:cNvPr id="5" name="Footer Placeholder 4"/>
          <p:cNvSpPr>
            <a:spLocks noGrp="1"/>
          </p:cNvSpPr>
          <p:nvPr>
            <p:ph type="ftr" sz="quarter" idx="11"/>
          </p:nvPr>
        </p:nvSpPr>
        <p:spPr/>
        <p:txBody>
          <a:bodyPr/>
          <a:lstStyle/>
          <a:p>
            <a:r>
              <a:rPr lang="en-US"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15</a:t>
            </a:fld>
            <a:endParaRPr lang="en-US" dirty="0"/>
          </a:p>
        </p:txBody>
      </p:sp>
      <p:sp>
        <p:nvSpPr>
          <p:cNvPr id="3" name="Content Placeholder 2"/>
          <p:cNvSpPr>
            <a:spLocks noGrp="1"/>
          </p:cNvSpPr>
          <p:nvPr>
            <p:ph idx="4294967295"/>
          </p:nvPr>
        </p:nvSpPr>
        <p:spPr>
          <a:xfrm>
            <a:off x="2590800" y="2590801"/>
            <a:ext cx="4186238" cy="1905000"/>
          </a:xfrm>
        </p:spPr>
        <p:txBody>
          <a:bodyPr>
            <a:normAutofit/>
          </a:bodyPr>
          <a:lstStyle/>
          <a:p>
            <a:pPr lvl="2"/>
            <a:endParaRPr/>
          </a:p>
          <a:p>
            <a:endParaRPr lang="en-US" dirty="0" smtClean="0"/>
          </a:p>
          <a:p>
            <a:endParaRPr lang="en-US" dirty="0" smtClean="0"/>
          </a:p>
          <a:p>
            <a:endParaRPr lang="en-US" dirty="0" smtClean="0"/>
          </a:p>
          <a:p>
            <a:endParaRPr lang="en-US" dirty="0"/>
          </a:p>
        </p:txBody>
      </p:sp>
      <p:graphicFrame>
        <p:nvGraphicFramePr>
          <p:cNvPr id="13" name="Diagram 12"/>
          <p:cNvGraphicFramePr/>
          <p:nvPr/>
        </p:nvGraphicFramePr>
        <p:xfrm>
          <a:off x="1676400" y="1981200"/>
          <a:ext cx="5867400" cy="35052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73516887"/>
      </p:ext>
    </p:extLst>
  </p:cSld>
  <p:clrMapOvr>
    <a:masterClrMapping/>
  </p:clrMapOvr>
  <p:transition spd="slow" advClick="0" advTm="2000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PROACTIVE vs. REACTIVE</a:t>
            </a:r>
            <a:endParaRPr lang="en-US" sz="3600" dirty="0"/>
          </a:p>
        </p:txBody>
      </p:sp>
      <p:sp>
        <p:nvSpPr>
          <p:cNvPr id="3" name="Content Placeholder 2"/>
          <p:cNvSpPr>
            <a:spLocks noGrp="1"/>
          </p:cNvSpPr>
          <p:nvPr>
            <p:ph idx="1"/>
          </p:nvPr>
        </p:nvSpPr>
        <p:spPr/>
        <p:txBody>
          <a:bodyPr>
            <a:normAutofit fontScale="92500"/>
          </a:bodyPr>
          <a:lstStyle/>
          <a:p>
            <a:r>
              <a:rPr lang="en-US" dirty="0" smtClean="0"/>
              <a:t>DECIDE ON DIRECTION</a:t>
            </a:r>
          </a:p>
          <a:p>
            <a:r>
              <a:rPr lang="en-US" dirty="0" smtClean="0"/>
              <a:t>DIAGNOSE PAST AND PRESENT PROBLEMS</a:t>
            </a:r>
          </a:p>
          <a:p>
            <a:r>
              <a:rPr lang="en-US" dirty="0" smtClean="0"/>
              <a:t>GUIDANCE AND PLANNING</a:t>
            </a:r>
          </a:p>
          <a:p>
            <a:pPr algn="l"/>
            <a:r>
              <a:rPr lang="en-US" dirty="0" smtClean="0"/>
              <a:t>EXPLAIN COHERENT, COGENT AND COMPREHENSIVE ACTION PLANS</a:t>
            </a:r>
            <a:endParaRPr lang="en-US" dirty="0"/>
          </a:p>
        </p:txBody>
      </p:sp>
      <p:sp>
        <p:nvSpPr>
          <p:cNvPr id="5" name="Footer Placeholder 4"/>
          <p:cNvSpPr>
            <a:spLocks noGrp="1"/>
          </p:cNvSpPr>
          <p:nvPr>
            <p:ph type="ftr" sz="quarter" idx="11"/>
          </p:nvPr>
        </p:nvSpPr>
        <p:spPr/>
        <p:txBody>
          <a:bodyPr/>
          <a:lstStyle/>
          <a:p>
            <a:r>
              <a:rPr lang="en-US"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16</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750612895"/>
      </p:ext>
    </p:extLst>
  </p:cSld>
  <p:clrMapOvr>
    <a:masterClrMapping/>
  </p:clrMapOvr>
  <p:transition spd="slow" advClick="0" advTm="1200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Why follow a strategic plan?</a:t>
            </a:r>
            <a:endParaRPr lang="en-US" sz="3600" dirty="0"/>
          </a:p>
        </p:txBody>
      </p:sp>
      <p:sp>
        <p:nvSpPr>
          <p:cNvPr id="3" name="Content Placeholder 2"/>
          <p:cNvSpPr>
            <a:spLocks noGrp="1"/>
          </p:cNvSpPr>
          <p:nvPr>
            <p:ph idx="1"/>
          </p:nvPr>
        </p:nvSpPr>
        <p:spPr/>
        <p:txBody>
          <a:bodyPr>
            <a:normAutofit fontScale="62500" lnSpcReduction="20000"/>
          </a:bodyPr>
          <a:lstStyle/>
          <a:p>
            <a:pPr marL="525780" indent="-457200">
              <a:buFont typeface="+mj-lt"/>
              <a:buAutoNum type="arabicPeriod"/>
            </a:pPr>
            <a:r>
              <a:rPr lang="en-US" sz="2200" b="1" dirty="0" smtClean="0"/>
              <a:t>FOCUS</a:t>
            </a:r>
            <a:r>
              <a:rPr lang="en-US" dirty="0" smtClean="0"/>
              <a:t> REQUIRES US TO HAVE VISION AND ADDRESS WHAT MAY ULTIMATELY BE ACHIEVED.</a:t>
            </a:r>
          </a:p>
          <a:p>
            <a:pPr marL="525780" indent="-457200">
              <a:buFont typeface="+mj-lt"/>
              <a:buAutoNum type="arabicPeriod"/>
            </a:pPr>
            <a:r>
              <a:rPr lang="en-US" b="1" dirty="0" smtClean="0"/>
              <a:t>PRIORITIES</a:t>
            </a:r>
            <a:r>
              <a:rPr lang="en-US" dirty="0" smtClean="0"/>
              <a:t> CREATE A LIST TOP TO BOTTOM IN ORDER OF IMPORTANCE, ENEGRY, EFFORT AND FINANCE.</a:t>
            </a:r>
          </a:p>
          <a:p>
            <a:pPr marL="525780" indent="-457200">
              <a:buFont typeface="+mj-lt"/>
              <a:buAutoNum type="arabicPeriod"/>
            </a:pPr>
            <a:r>
              <a:rPr lang="en-US" b="1" dirty="0" smtClean="0"/>
              <a:t>RECOGNITION</a:t>
            </a:r>
            <a:r>
              <a:rPr lang="en-US" dirty="0" smtClean="0"/>
              <a:t> PROVIDES OPPORTUNITIES.</a:t>
            </a:r>
          </a:p>
          <a:p>
            <a:pPr marL="525780" indent="-457200">
              <a:buFont typeface="+mj-lt"/>
              <a:buAutoNum type="arabicPeriod"/>
            </a:pPr>
            <a:r>
              <a:rPr lang="en-US" b="1" dirty="0" smtClean="0"/>
              <a:t>ASPIRATIONS</a:t>
            </a:r>
            <a:r>
              <a:rPr lang="en-US" dirty="0" smtClean="0"/>
              <a:t> ALLOWS STRATEGIES TO CONNECT WISHES TO REALITIY.</a:t>
            </a:r>
          </a:p>
          <a:p>
            <a:pPr marL="525780" indent="-457200">
              <a:buFont typeface="+mj-lt"/>
              <a:buAutoNum type="arabicPeriod"/>
            </a:pPr>
            <a:r>
              <a:rPr lang="en-US" b="1" dirty="0" smtClean="0"/>
              <a:t>DECISIONS</a:t>
            </a:r>
            <a:r>
              <a:rPr lang="en-US" dirty="0" smtClean="0"/>
              <a:t> ACTION TO MAKE THINGS GO.</a:t>
            </a:r>
            <a:endParaRPr lang="en-US" dirty="0"/>
          </a:p>
        </p:txBody>
      </p:sp>
      <p:sp>
        <p:nvSpPr>
          <p:cNvPr id="5" name="Footer Placeholder 4"/>
          <p:cNvSpPr>
            <a:spLocks noGrp="1"/>
          </p:cNvSpPr>
          <p:nvPr>
            <p:ph type="ftr" sz="quarter" idx="11"/>
          </p:nvPr>
        </p:nvSpPr>
        <p:spPr/>
        <p:txBody>
          <a:bodyPr/>
          <a:lstStyle/>
          <a:p>
            <a:r>
              <a:rPr lang="en-US"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17</a:t>
            </a:fld>
            <a:endParaRPr lang="en-US" dirty="0"/>
          </a:p>
        </p:txBody>
      </p:sp>
      <p:sp>
        <p:nvSpPr>
          <p:cNvPr id="11" name="TextBox 10"/>
          <p:cNvSpPr txBox="1"/>
          <p:nvPr/>
        </p:nvSpPr>
        <p:spPr>
          <a:xfrm>
            <a:off x="1212675" y="1489520"/>
            <a:ext cx="184666" cy="369332"/>
          </a:xfrm>
          <a:prstGeom prst="rect">
            <a:avLst/>
          </a:prstGeom>
          <a:noFill/>
        </p:spPr>
        <p:txBody>
          <a:bodyPr wrap="none" rtlCol="0">
            <a:spAutoFit/>
          </a:bodyPr>
          <a:lstStyle/>
          <a:p>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62970920"/>
      </p:ext>
    </p:extLst>
  </p:cSld>
  <p:clrMapOvr>
    <a:masterClrMapping/>
  </p:clrMapOvr>
  <p:transition spd="slow" advClick="0" advTm="2400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ST. DEMETRIOS PERTH AMBOY NEW JERSEY</a:t>
            </a:r>
            <a:endParaRPr lang="en-US" dirty="0"/>
          </a:p>
        </p:txBody>
      </p:sp>
      <p:sp>
        <p:nvSpPr>
          <p:cNvPr id="3" name="Slide Number Placeholder 2"/>
          <p:cNvSpPr>
            <a:spLocks noGrp="1"/>
          </p:cNvSpPr>
          <p:nvPr>
            <p:ph type="sldNum" sz="quarter" idx="12"/>
          </p:nvPr>
        </p:nvSpPr>
        <p:spPr/>
        <p:txBody>
          <a:bodyPr/>
          <a:lstStyle/>
          <a:p>
            <a:fld id="{CD3583A8-569A-4A69-B373-1F2225CF6803}" type="slidenum">
              <a:rPr lang="en-US" smtClean="0"/>
              <a:pPr/>
              <a:t>18</a:t>
            </a:fld>
            <a:endParaRPr lang="en-US" dirty="0"/>
          </a:p>
        </p:txBody>
      </p:sp>
      <p:graphicFrame>
        <p:nvGraphicFramePr>
          <p:cNvPr id="4" name="Diagram 3"/>
          <p:cNvGraphicFramePr/>
          <p:nvPr/>
        </p:nvGraphicFramePr>
        <p:xfrm>
          <a:off x="533400" y="762000"/>
          <a:ext cx="8077200" cy="53340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537942035"/>
      </p:ext>
    </p:extLst>
  </p:cSld>
  <p:clrMapOvr>
    <a:masterClrMapping/>
  </p:clrMapOvr>
  <p:transition spd="slow" advClick="0" advTm="1200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10 standing committees:</a:t>
            </a:r>
            <a:br>
              <a:rPr lang="en-US" sz="3600" dirty="0" smtClean="0"/>
            </a:br>
            <a:r>
              <a:rPr lang="en-US" sz="3600" dirty="0" smtClean="0"/>
              <a:t>Infrastructure for stability</a:t>
            </a:r>
            <a:endParaRPr lang="en-US" sz="3600" dirty="0"/>
          </a:p>
        </p:txBody>
      </p:sp>
      <p:sp>
        <p:nvSpPr>
          <p:cNvPr id="3" name="Content Placeholder 2"/>
          <p:cNvSpPr>
            <a:spLocks noGrp="1"/>
          </p:cNvSpPr>
          <p:nvPr>
            <p:ph idx="1"/>
          </p:nvPr>
        </p:nvSpPr>
        <p:spPr/>
        <p:txBody>
          <a:bodyPr>
            <a:normAutofit lnSpcReduction="10000"/>
          </a:bodyPr>
          <a:lstStyle/>
          <a:p>
            <a:pPr marL="525780" indent="-457200">
              <a:lnSpc>
                <a:spcPct val="140000"/>
              </a:lnSpc>
              <a:buSzPct val="85000"/>
              <a:buFont typeface="+mj-lt"/>
              <a:buAutoNum type="arabicPeriod"/>
            </a:pPr>
            <a:r>
              <a:rPr lang="en-US" sz="1600" b="1" dirty="0" smtClean="0"/>
              <a:t>STEWARDSHIP</a:t>
            </a:r>
            <a:r>
              <a:rPr lang="en-US" sz="1600" dirty="0" smtClean="0"/>
              <a:t> Provides for the operating expenses for the church.</a:t>
            </a:r>
          </a:p>
          <a:p>
            <a:pPr marL="525780" indent="-457200">
              <a:lnSpc>
                <a:spcPct val="140000"/>
              </a:lnSpc>
              <a:buFont typeface="+mj-lt"/>
              <a:buAutoNum type="arabicPeriod"/>
            </a:pPr>
            <a:r>
              <a:rPr lang="en-US" sz="1600" b="1" dirty="0" smtClean="0"/>
              <a:t>WAYS &amp; MEANS </a:t>
            </a:r>
            <a:r>
              <a:rPr lang="en-US" sz="1600" dirty="0" smtClean="0"/>
              <a:t>Meeting church wide need through revenue raising, dance festivals, raffles, and membership to those receiving sacrament and families.</a:t>
            </a:r>
          </a:p>
          <a:p>
            <a:pPr marL="525780" indent="-457200">
              <a:lnSpc>
                <a:spcPct val="140000"/>
              </a:lnSpc>
              <a:buFont typeface="+mj-lt"/>
              <a:buAutoNum type="arabicPeriod"/>
            </a:pPr>
            <a:r>
              <a:rPr lang="en-US" sz="1600" b="1" dirty="0" smtClean="0"/>
              <a:t>LEGAL AND INSURANCE </a:t>
            </a:r>
            <a:r>
              <a:rPr lang="en-US" sz="1600" dirty="0" smtClean="0"/>
              <a:t>All filings with state, city, and Archdioceses. Annual review of all insurance policies, property casualty, employment. By-laws, corporate kit.  </a:t>
            </a:r>
            <a:endParaRPr lang="en-US" dirty="0"/>
          </a:p>
        </p:txBody>
      </p:sp>
      <p:sp>
        <p:nvSpPr>
          <p:cNvPr id="5" name="Footer Placeholder 4"/>
          <p:cNvSpPr>
            <a:spLocks noGrp="1"/>
          </p:cNvSpPr>
          <p:nvPr>
            <p:ph type="ftr" sz="quarter" idx="11"/>
          </p:nvPr>
        </p:nvSpPr>
        <p:spPr/>
        <p:txBody>
          <a:bodyPr/>
          <a:lstStyle/>
          <a:p>
            <a:r>
              <a:rPr lang="en-US" dirty="0"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19</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026444090"/>
      </p:ext>
    </p:extLst>
  </p:cSld>
  <p:clrMapOvr>
    <a:masterClrMapping/>
  </p:clrMapOvr>
  <p:transition spd="slow" advClick="0" advTm="24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53266" y="2133600"/>
            <a:ext cx="6637468" cy="533400"/>
          </a:xfrm>
        </p:spPr>
        <p:txBody>
          <a:bodyPr>
            <a:normAutofit fontScale="90000"/>
          </a:bodyPr>
          <a:lstStyle/>
          <a:p>
            <a:r>
              <a:rPr lang="en-US" dirty="0" smtClean="0"/>
              <a:t>MISSION, VISION, VALUES</a:t>
            </a:r>
            <a:endParaRPr lang="en-US" dirty="0"/>
          </a:p>
        </p:txBody>
      </p:sp>
      <p:sp>
        <p:nvSpPr>
          <p:cNvPr id="10" name="Content Placeholder 9"/>
          <p:cNvSpPr>
            <a:spLocks noGrp="1"/>
          </p:cNvSpPr>
          <p:nvPr>
            <p:ph type="body" idx="1"/>
          </p:nvPr>
        </p:nvSpPr>
        <p:spPr/>
        <p:txBody>
          <a:bodyPr>
            <a:normAutofit fontScale="62500" lnSpcReduction="20000"/>
          </a:bodyPr>
          <a:lstStyle/>
          <a:p>
            <a:r>
              <a:rPr lang="en-US" sz="2400" b="1" dirty="0" smtClean="0"/>
              <a:t>MISSION</a:t>
            </a:r>
            <a:r>
              <a:rPr lang="en-US" sz="2400" dirty="0" smtClean="0"/>
              <a:t>  The Mission of St. </a:t>
            </a:r>
            <a:r>
              <a:rPr lang="en-US" sz="2400" dirty="0" err="1" smtClean="0"/>
              <a:t>Demetrios</a:t>
            </a:r>
            <a:r>
              <a:rPr lang="en-US" sz="2400" dirty="0" smtClean="0"/>
              <a:t> Church is to continually create a sacred community, sharing faith, wisdom and love all dedicated to serving our Lord and Savior Jesus Christ whom with the Father we shall worship and glorify in all that we say, do and feel. We seek to inspire  a commitment among our members, to one and other, to the greater Orthodox community and the Pan Christians of the world through the study of the bible, observance of the liturgy, receiving the communion of salvation, and performing by word, deed and thought our love of God from this time and forever more.</a:t>
            </a:r>
          </a:p>
        </p:txBody>
      </p:sp>
      <p:sp>
        <p:nvSpPr>
          <p:cNvPr id="8" name="Footer Placeholder 7"/>
          <p:cNvSpPr>
            <a:spLocks noGrp="1"/>
          </p:cNvSpPr>
          <p:nvPr>
            <p:ph type="ftr" sz="quarter" idx="11"/>
          </p:nvPr>
        </p:nvSpPr>
        <p:spPr/>
        <p:txBody>
          <a:bodyPr/>
          <a:lstStyle/>
          <a:p>
            <a:r>
              <a:rPr lang="en-US" smtClean="0"/>
              <a:t>ST. DEMETRIOS PERTH AMBOY NEW JERSEY</a:t>
            </a:r>
            <a:endParaRPr lang="en-US" dirty="0"/>
          </a:p>
        </p:txBody>
      </p:sp>
      <p:sp>
        <p:nvSpPr>
          <p:cNvPr id="9" name="Slide Number Placeholder 8"/>
          <p:cNvSpPr>
            <a:spLocks noGrp="1"/>
          </p:cNvSpPr>
          <p:nvPr>
            <p:ph type="sldNum" sz="quarter" idx="12"/>
          </p:nvPr>
        </p:nvSpPr>
        <p:spPr/>
        <p:txBody>
          <a:bodyPr/>
          <a:lstStyle/>
          <a:p>
            <a:fld id="{CD3583A8-569A-4A69-B373-1F2225CF6803}" type="slidenum">
              <a:rPr lang="en-US" smtClean="0"/>
              <a:pPr/>
              <a:t>2</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53962427"/>
      </p:ext>
    </p:extLst>
  </p:cSld>
  <p:clrMapOvr>
    <a:masterClrMapping/>
  </p:clrMapOvr>
  <p:transition spd="slow" advClick="0" advTm="3200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Standing Committees cont.</a:t>
            </a:r>
            <a:endParaRPr lang="en-US" dirty="0"/>
          </a:p>
        </p:txBody>
      </p:sp>
      <p:sp>
        <p:nvSpPr>
          <p:cNvPr id="3" name="Content Placeholder 2"/>
          <p:cNvSpPr>
            <a:spLocks noGrp="1"/>
          </p:cNvSpPr>
          <p:nvPr>
            <p:ph idx="1"/>
          </p:nvPr>
        </p:nvSpPr>
        <p:spPr/>
        <p:txBody>
          <a:bodyPr>
            <a:noAutofit/>
          </a:bodyPr>
          <a:lstStyle/>
          <a:p>
            <a:pPr marL="525780" indent="-457200">
              <a:buSzPct val="85000"/>
              <a:buFont typeface="+mj-lt"/>
              <a:buAutoNum type="arabicPeriod" startAt="4"/>
            </a:pPr>
            <a:r>
              <a:rPr lang="en-US" sz="1600" b="1" dirty="0" smtClean="0"/>
              <a:t>BUDGET FINANCE</a:t>
            </a:r>
            <a:r>
              <a:rPr lang="en-US" sz="1600" dirty="0" smtClean="0"/>
              <a:t>  Quarterly annual review of spending income of all church organizations under charitable number. Sweep all accounts.</a:t>
            </a:r>
          </a:p>
          <a:p>
            <a:pPr marL="525780" indent="-457200">
              <a:buFont typeface="+mj-lt"/>
              <a:buAutoNum type="arabicPeriod" startAt="4"/>
            </a:pPr>
            <a:r>
              <a:rPr lang="en-US" sz="1600" b="1" dirty="0" smtClean="0"/>
              <a:t>COMMUNICATIONS  </a:t>
            </a:r>
            <a:r>
              <a:rPr lang="en-US" sz="1600" dirty="0" smtClean="0"/>
              <a:t>Web page </a:t>
            </a:r>
            <a:r>
              <a:rPr lang="en-US" sz="1600" dirty="0" err="1" smtClean="0"/>
              <a:t>e</a:t>
            </a:r>
            <a:r>
              <a:rPr lang="en-US" sz="1600" dirty="0" smtClean="0"/>
              <a:t>-blasts, bulletin, all letters from organizations, mailings, outreach programs, publicity &amp; advertising.</a:t>
            </a:r>
          </a:p>
          <a:p>
            <a:pPr marL="525780" indent="-457200">
              <a:buFont typeface="+mj-lt"/>
              <a:buAutoNum type="arabicPeriod" startAt="4"/>
            </a:pPr>
            <a:r>
              <a:rPr lang="en-US" sz="1600" b="1" dirty="0" smtClean="0"/>
              <a:t>ADMINISTRATIVE/STAFFING</a:t>
            </a:r>
            <a:r>
              <a:rPr lang="en-US" sz="1600" dirty="0" smtClean="0"/>
              <a:t>  Priest, cantor, choir, maintenance salary, benefits insurance payment, church hardware, software, updates, order supplies, paper, ink, handbook of job duties.</a:t>
            </a:r>
          </a:p>
        </p:txBody>
      </p:sp>
      <p:sp>
        <p:nvSpPr>
          <p:cNvPr id="5" name="Footer Placeholder 4"/>
          <p:cNvSpPr>
            <a:spLocks noGrp="1"/>
          </p:cNvSpPr>
          <p:nvPr>
            <p:ph type="ftr" sz="quarter" idx="11"/>
          </p:nvPr>
        </p:nvSpPr>
        <p:spPr/>
        <p:txBody>
          <a:bodyPr/>
          <a:lstStyle/>
          <a:p>
            <a:r>
              <a:rPr lang="en-US" dirty="0"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20</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022246367"/>
      </p:ext>
    </p:extLst>
  </p:cSld>
  <p:clrMapOvr>
    <a:masterClrMapping/>
  </p:clrMapOvr>
  <p:transition spd="slow" advClick="0" advTm="2400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10 Standing Committees cont.</a:t>
            </a:r>
            <a:endParaRPr lang="en-US" dirty="0"/>
          </a:p>
        </p:txBody>
      </p:sp>
      <p:sp>
        <p:nvSpPr>
          <p:cNvPr id="3" name="Content Placeholder 2"/>
          <p:cNvSpPr>
            <a:spLocks noGrp="1"/>
          </p:cNvSpPr>
          <p:nvPr>
            <p:ph idx="1"/>
          </p:nvPr>
        </p:nvSpPr>
        <p:spPr>
          <a:xfrm>
            <a:off x="1043492" y="1828800"/>
            <a:ext cx="6777317" cy="4267200"/>
          </a:xfrm>
        </p:spPr>
        <p:txBody>
          <a:bodyPr>
            <a:noAutofit/>
          </a:bodyPr>
          <a:lstStyle/>
          <a:p>
            <a:pPr marL="525780" indent="-457200">
              <a:lnSpc>
                <a:spcPct val="170000"/>
              </a:lnSpc>
              <a:buFont typeface="+mj-lt"/>
              <a:buAutoNum type="arabicPeriod" startAt="7"/>
            </a:pPr>
            <a:r>
              <a:rPr lang="en-US" sz="1600" b="1" dirty="0" smtClean="0"/>
              <a:t>CHURCH SERVICES</a:t>
            </a:r>
            <a:r>
              <a:rPr lang="en-US" sz="1600" dirty="0" smtClean="0"/>
              <a:t> Duty Roster, greetings, candles, service, choir, Sunday school, guests, special services, incense, altar supplies.</a:t>
            </a:r>
          </a:p>
          <a:p>
            <a:pPr marL="525780" indent="-457200">
              <a:lnSpc>
                <a:spcPct val="170000"/>
              </a:lnSpc>
              <a:buFont typeface="+mj-lt"/>
              <a:buAutoNum type="arabicPeriod" startAt="7"/>
            </a:pPr>
            <a:r>
              <a:rPr lang="en-US" sz="1600" b="1" dirty="0" smtClean="0"/>
              <a:t>EDUCATION </a:t>
            </a:r>
            <a:r>
              <a:rPr lang="en-US" sz="1600" dirty="0" smtClean="0"/>
              <a:t>Sunday School, Greek School, Bible Studies, adult education, speakers bureau, young adults.</a:t>
            </a:r>
          </a:p>
          <a:p>
            <a:pPr marL="525780" indent="-457200">
              <a:lnSpc>
                <a:spcPct val="170000"/>
              </a:lnSpc>
              <a:buFont typeface="+mj-lt"/>
              <a:buAutoNum type="arabicPeriod" startAt="7"/>
            </a:pPr>
            <a:r>
              <a:rPr lang="en-US" sz="1600" b="1" dirty="0" smtClean="0"/>
              <a:t>MINISTRY &amp; OUTREACH </a:t>
            </a:r>
            <a:r>
              <a:rPr lang="en-US" sz="1600" dirty="0" smtClean="0"/>
              <a:t>Pan Orthodox, interfaith, charitable projects, faith based initiatives, field trip pilgrimages.</a:t>
            </a:r>
          </a:p>
        </p:txBody>
      </p:sp>
      <p:sp>
        <p:nvSpPr>
          <p:cNvPr id="5" name="Footer Placeholder 4"/>
          <p:cNvSpPr>
            <a:spLocks noGrp="1"/>
          </p:cNvSpPr>
          <p:nvPr>
            <p:ph type="ftr" sz="quarter" idx="11"/>
          </p:nvPr>
        </p:nvSpPr>
        <p:spPr/>
        <p:txBody>
          <a:bodyPr/>
          <a:lstStyle/>
          <a:p>
            <a:r>
              <a:rPr lang="en-US" dirty="0"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21</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7816549"/>
      </p:ext>
    </p:extLst>
  </p:cSld>
  <p:clrMapOvr>
    <a:masterClrMapping/>
  </p:clrMapOvr>
  <p:transition spd="slow" advClick="0" advTm="2000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10 Standing Committees cont.</a:t>
            </a:r>
            <a:endParaRPr lang="en-US" dirty="0"/>
          </a:p>
        </p:txBody>
      </p:sp>
      <p:sp>
        <p:nvSpPr>
          <p:cNvPr id="3" name="Content Placeholder 2"/>
          <p:cNvSpPr>
            <a:spLocks noGrp="1"/>
          </p:cNvSpPr>
          <p:nvPr>
            <p:ph idx="1"/>
          </p:nvPr>
        </p:nvSpPr>
        <p:spPr>
          <a:xfrm>
            <a:off x="1043492" y="1828800"/>
            <a:ext cx="6777317" cy="4267200"/>
          </a:xfrm>
        </p:spPr>
        <p:txBody>
          <a:bodyPr>
            <a:noAutofit/>
          </a:bodyPr>
          <a:lstStyle/>
          <a:p>
            <a:pPr marL="525780" indent="-457200">
              <a:lnSpc>
                <a:spcPct val="170000"/>
              </a:lnSpc>
              <a:buFont typeface="+mj-lt"/>
              <a:buAutoNum type="arabicPeriod" startAt="10"/>
            </a:pPr>
            <a:r>
              <a:rPr lang="en-US" sz="1600" b="1" dirty="0" smtClean="0"/>
              <a:t>PHYSICAL PLANT </a:t>
            </a:r>
            <a:r>
              <a:rPr lang="en-US" sz="1600" dirty="0" smtClean="0"/>
              <a:t>Engineering, electrical, paint, trash, storm prevention, emergency evacuation, fire drills fire equipment, maintenance contracts.</a:t>
            </a:r>
          </a:p>
        </p:txBody>
      </p:sp>
      <p:sp>
        <p:nvSpPr>
          <p:cNvPr id="5" name="Footer Placeholder 4"/>
          <p:cNvSpPr>
            <a:spLocks noGrp="1"/>
          </p:cNvSpPr>
          <p:nvPr>
            <p:ph type="ftr" sz="quarter" idx="11"/>
          </p:nvPr>
        </p:nvSpPr>
        <p:spPr/>
        <p:txBody>
          <a:bodyPr/>
          <a:lstStyle/>
          <a:p>
            <a:r>
              <a:rPr lang="en-US" dirty="0"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22</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7816549"/>
      </p:ext>
    </p:extLst>
  </p:cSld>
  <p:clrMapOvr>
    <a:masterClrMapping/>
  </p:clrMapOvr>
  <p:transition spd="slow" advClick="0" advTm="1200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ST. DEMETRIOS GREEK ORTHODOX  CHURCH PERTH AMBOY, NEW JERSEY </a:t>
            </a:r>
            <a:br>
              <a:rPr lang="en-US" sz="2400" dirty="0" smtClean="0"/>
            </a:br>
            <a:r>
              <a:rPr lang="en-US" sz="2400" b="1" dirty="0" smtClean="0"/>
              <a:t>STRATEGIC PLAN TIME TABLE </a:t>
            </a:r>
            <a:endParaRPr lang="en-US" sz="2400" b="1" dirty="0"/>
          </a:p>
        </p:txBody>
      </p:sp>
      <p:sp>
        <p:nvSpPr>
          <p:cNvPr id="4" name="Footer Placeholder 3"/>
          <p:cNvSpPr>
            <a:spLocks noGrp="1"/>
          </p:cNvSpPr>
          <p:nvPr>
            <p:ph type="ftr" sz="quarter" idx="11"/>
          </p:nvPr>
        </p:nvSpPr>
        <p:spPr>
          <a:xfrm>
            <a:off x="4648200" y="5867400"/>
            <a:ext cx="3502152" cy="365125"/>
          </a:xfrm>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23</a:t>
            </a:fld>
            <a:endParaRPr lang="en-US" dirty="0"/>
          </a:p>
        </p:txBody>
      </p:sp>
      <p:sp>
        <p:nvSpPr>
          <p:cNvPr id="3" name="Content Placeholder 2"/>
          <p:cNvSpPr>
            <a:spLocks noGrp="1"/>
          </p:cNvSpPr>
          <p:nvPr>
            <p:ph type="body" idx="4294967295"/>
          </p:nvPr>
        </p:nvSpPr>
        <p:spPr>
          <a:xfrm>
            <a:off x="1066800" y="2209800"/>
            <a:ext cx="6713538" cy="457200"/>
          </a:xfrm>
        </p:spPr>
        <p:txBody>
          <a:bodyPr>
            <a:normAutofit fontScale="55000" lnSpcReduction="20000"/>
          </a:bodyPr>
          <a:lstStyle/>
          <a:p>
            <a:pPr marL="0">
              <a:buNone/>
            </a:pPr>
            <a:r>
              <a:rPr lang="en-US" b="1" dirty="0" smtClean="0"/>
              <a:t>Period: </a:t>
            </a:r>
            <a:r>
              <a:rPr lang="en-US" dirty="0" smtClean="0"/>
              <a:t>2012-2013</a:t>
            </a:r>
          </a:p>
          <a:p>
            <a:pPr marL="68580" indent="0">
              <a:buNone/>
            </a:pPr>
            <a:endParaRPr lang="en-US" dirty="0"/>
          </a:p>
          <a:p>
            <a:endParaRPr lang="en-US" dirty="0"/>
          </a:p>
        </p:txBody>
      </p:sp>
      <p:graphicFrame>
        <p:nvGraphicFramePr>
          <p:cNvPr id="15" name="Table 14"/>
          <p:cNvGraphicFramePr>
            <a:graphicFrameLocks noGrp="1"/>
          </p:cNvGraphicFramePr>
          <p:nvPr/>
        </p:nvGraphicFramePr>
        <p:xfrm>
          <a:off x="1100328" y="2590800"/>
          <a:ext cx="6943345" cy="3200400"/>
        </p:xfrm>
        <a:graphic>
          <a:graphicData uri="http://schemas.openxmlformats.org/drawingml/2006/table">
            <a:tbl>
              <a:tblPr firstRow="1" bandRow="1">
                <a:tableStyleId>{5C22544A-7EE6-4342-B048-85BDC9FD1C3A}</a:tableStyleId>
              </a:tblPr>
              <a:tblGrid>
                <a:gridCol w="3061044"/>
                <a:gridCol w="970575"/>
                <a:gridCol w="2911726"/>
              </a:tblGrid>
              <a:tr h="457200">
                <a:tc>
                  <a:txBody>
                    <a:bodyPr/>
                    <a:lstStyle/>
                    <a:p>
                      <a:r>
                        <a:rPr lang="en-US" dirty="0" smtClean="0"/>
                        <a:t>Current Situation</a:t>
                      </a:r>
                      <a:endParaRPr lang="en-US" dirty="0"/>
                    </a:p>
                  </a:txBody>
                  <a:tcPr/>
                </a:tc>
                <a:tc>
                  <a:txBody>
                    <a:bodyPr/>
                    <a:lstStyle/>
                    <a:p>
                      <a:endParaRPr lang="en-US" dirty="0"/>
                    </a:p>
                  </a:txBody>
                  <a:tcPr>
                    <a:lnB w="12700" cap="flat" cmpd="sng" algn="ctr">
                      <a:solidFill>
                        <a:srgbClr val="DC9E1F">
                          <a:lumMod val="60000"/>
                          <a:lumOff val="40000"/>
                        </a:srgbClr>
                      </a:solidFill>
                      <a:prstDash val="solid"/>
                      <a:round/>
                      <a:headEnd type="none" w="med" len="med"/>
                      <a:tailEnd type="none" w="med" len="med"/>
                    </a:lnB>
                    <a:solidFill>
                      <a:schemeClr val="bg2">
                        <a:lumMod val="60000"/>
                        <a:lumOff val="40000"/>
                      </a:schemeClr>
                    </a:solidFill>
                  </a:tcPr>
                </a:tc>
                <a:tc>
                  <a:txBody>
                    <a:bodyPr/>
                    <a:lstStyle/>
                    <a:p>
                      <a:r>
                        <a:rPr lang="en-US" dirty="0" smtClean="0"/>
                        <a:t>Desired Situation</a:t>
                      </a:r>
                      <a:endParaRPr lang="en-US" dirty="0"/>
                    </a:p>
                  </a:txBody>
                  <a:tcPr/>
                </a:tc>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2"/>
                          </a:solidFill>
                          <a:effectLst/>
                          <a:latin typeface="Georgia"/>
                          <a:cs typeface="Georgia"/>
                        </a:rPr>
                        <a:t>Diminishing membership</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endParaRPr>
                    </a:p>
                  </a:txBody>
                  <a:tcPr>
                    <a:lnT w="12700" cap="flat" cmpd="sng" algn="ctr">
                      <a:solidFill>
                        <a:srgbClr val="DC9E1F">
                          <a:lumMod val="60000"/>
                          <a:lumOff val="40000"/>
                        </a:srgbClr>
                      </a:solidFill>
                      <a:prstDash val="solid"/>
                      <a:round/>
                      <a:headEnd type="none" w="med" len="med"/>
                      <a:tailEnd type="none" w="med" len="med"/>
                    </a:lnT>
                    <a:lnB w="12700" cap="flat" cmpd="sng" algn="ctr">
                      <a:solidFill>
                        <a:srgbClr val="DC9E1F">
                          <a:lumMod val="60000"/>
                          <a:lumOff val="40000"/>
                        </a:srgbClr>
                      </a:solidFill>
                      <a:prstDash val="solid"/>
                      <a:round/>
                      <a:headEnd type="none" w="med" len="med"/>
                      <a:tailEnd type="none" w="med" len="med"/>
                    </a:lnB>
                    <a:solidFill>
                      <a:schemeClr val="bg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1F2123"/>
                          </a:solidFill>
                          <a:effectLst/>
                          <a:latin typeface="Georgia"/>
                          <a:cs typeface="Georgia"/>
                        </a:rPr>
                        <a:t>Increased membership</a:t>
                      </a:r>
                    </a:p>
                  </a:txBody>
                  <a:tcPr/>
                </a:tc>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2"/>
                          </a:solidFill>
                          <a:effectLst/>
                          <a:latin typeface="Georgia"/>
                          <a:cs typeface="Georgia"/>
                        </a:rPr>
                        <a:t>Prevalent feeling of spiritual non-fulfillment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endParaRPr>
                    </a:p>
                  </a:txBody>
                  <a:tcPr>
                    <a:lnT w="12700" cap="flat" cmpd="sng" algn="ctr">
                      <a:solidFill>
                        <a:srgbClr val="DC9E1F">
                          <a:lumMod val="60000"/>
                          <a:lumOff val="40000"/>
                        </a:srgbClr>
                      </a:solidFill>
                      <a:prstDash val="solid"/>
                      <a:round/>
                      <a:headEnd type="none" w="med" len="med"/>
                      <a:tailEnd type="none" w="med" len="med"/>
                    </a:lnT>
                    <a:lnB w="12700" cap="flat" cmpd="sng" algn="ctr">
                      <a:solidFill>
                        <a:srgbClr val="DC9E1F">
                          <a:lumMod val="60000"/>
                          <a:lumOff val="40000"/>
                        </a:srgbClr>
                      </a:solidFill>
                      <a:prstDash val="solid"/>
                      <a:round/>
                      <a:headEnd type="none" w="med" len="med"/>
                      <a:tailEnd type="none" w="med" len="med"/>
                    </a:lnB>
                    <a:solidFill>
                      <a:schemeClr val="bg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1F2123"/>
                          </a:solidFill>
                          <a:effectLst/>
                          <a:latin typeface="Georgia"/>
                          <a:cs typeface="Georgia"/>
                        </a:rPr>
                        <a:t>Reestablishment of spiritual fulfillment</a:t>
                      </a:r>
                    </a:p>
                    <a:p>
                      <a:endParaRPr lang="en-US" sz="1200" dirty="0">
                        <a:solidFill>
                          <a:srgbClr val="1F2123"/>
                        </a:solidFill>
                        <a:latin typeface="Georgia"/>
                        <a:cs typeface="Georgia"/>
                      </a:endParaRPr>
                    </a:p>
                  </a:txBody>
                  <a:tcPr/>
                </a:tc>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2"/>
                          </a:solidFill>
                          <a:effectLst/>
                          <a:latin typeface="Georgia"/>
                          <a:cs typeface="Georgia"/>
                        </a:rPr>
                        <a:t>Absence of Youth programs</a:t>
                      </a:r>
                    </a:p>
                    <a:p>
                      <a:endParaRPr lang="en-US" sz="1200" dirty="0">
                        <a:solidFill>
                          <a:schemeClr val="tx2"/>
                        </a:solidFill>
                        <a:latin typeface="Georgia"/>
                        <a:cs typeface="Georgia"/>
                      </a:endParaRPr>
                    </a:p>
                  </a:txBody>
                  <a:tcPr/>
                </a:tc>
                <a:tc>
                  <a:txBody>
                    <a:bodyPr/>
                    <a:lstStyle/>
                    <a:p>
                      <a:endParaRPr lang="en-US" sz="1200" dirty="0"/>
                    </a:p>
                  </a:txBody>
                  <a:tcPr>
                    <a:lnT w="12700" cap="flat" cmpd="sng" algn="ctr">
                      <a:solidFill>
                        <a:srgbClr val="DC9E1F">
                          <a:lumMod val="60000"/>
                          <a:lumOff val="40000"/>
                        </a:srgbClr>
                      </a:solidFill>
                      <a:prstDash val="solid"/>
                      <a:round/>
                      <a:headEnd type="none" w="med" len="med"/>
                      <a:tailEnd type="none" w="med" len="med"/>
                    </a:lnT>
                    <a:lnB w="12700" cap="flat" cmpd="sng" algn="ctr">
                      <a:solidFill>
                        <a:srgbClr val="DC9E1F">
                          <a:lumMod val="60000"/>
                          <a:lumOff val="40000"/>
                        </a:srgbClr>
                      </a:solidFill>
                      <a:prstDash val="solid"/>
                      <a:round/>
                      <a:headEnd type="none" w="med" len="med"/>
                      <a:tailEnd type="none" w="med" len="med"/>
                    </a:lnB>
                    <a:solidFill>
                      <a:schemeClr val="bg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1F2123"/>
                          </a:solidFill>
                          <a:effectLst/>
                          <a:latin typeface="Georgia"/>
                          <a:cs typeface="Georgia"/>
                        </a:rPr>
                        <a:t>Increased Youth programs</a:t>
                      </a:r>
                    </a:p>
                    <a:p>
                      <a:endParaRPr lang="en-US" sz="1200" dirty="0">
                        <a:solidFill>
                          <a:srgbClr val="1F2123"/>
                        </a:solidFill>
                        <a:latin typeface="Georgia"/>
                        <a:cs typeface="Georgia"/>
                      </a:endParaRPr>
                    </a:p>
                  </a:txBody>
                  <a:tcPr/>
                </a:tc>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2"/>
                          </a:solidFill>
                          <a:effectLst/>
                          <a:latin typeface="Georgia"/>
                          <a:cs typeface="Georgia"/>
                        </a:rPr>
                        <a:t>Financial deficits</a:t>
                      </a:r>
                    </a:p>
                  </a:txBody>
                  <a:tcPr/>
                </a:tc>
                <a:tc>
                  <a:txBody>
                    <a:bodyPr/>
                    <a:lstStyle/>
                    <a:p>
                      <a:endParaRPr lang="en-US" sz="1200" dirty="0"/>
                    </a:p>
                  </a:txBody>
                  <a:tcPr>
                    <a:lnT w="12700" cap="flat" cmpd="sng" algn="ctr">
                      <a:solidFill>
                        <a:srgbClr val="DC9E1F">
                          <a:lumMod val="60000"/>
                          <a:lumOff val="40000"/>
                        </a:srgbClr>
                      </a:solidFill>
                      <a:prstDash val="solid"/>
                      <a:round/>
                      <a:headEnd type="none" w="med" len="med"/>
                      <a:tailEnd type="none" w="med" len="med"/>
                    </a:lnT>
                    <a:lnB w="12700" cap="flat" cmpd="sng" algn="ctr">
                      <a:solidFill>
                        <a:srgbClr val="DC9E1F">
                          <a:lumMod val="60000"/>
                          <a:lumOff val="40000"/>
                        </a:srgbClr>
                      </a:solidFill>
                      <a:prstDash val="solid"/>
                      <a:round/>
                      <a:headEnd type="none" w="med" len="med"/>
                      <a:tailEnd type="none" w="med" len="med"/>
                    </a:lnB>
                    <a:solidFill>
                      <a:schemeClr val="bg2">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1F2123"/>
                          </a:solidFill>
                          <a:effectLst/>
                          <a:latin typeface="Georgia"/>
                          <a:cs typeface="Georgia"/>
                        </a:rPr>
                        <a:t>Creating budgetary guidelines/enhance revenue</a:t>
                      </a:r>
                    </a:p>
                  </a:txBody>
                  <a:tcPr/>
                </a:tc>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2"/>
                          </a:solidFill>
                          <a:effectLst/>
                          <a:latin typeface="Georgia"/>
                          <a:cs typeface="Georgia"/>
                        </a:rPr>
                        <a:t>Disharmony/Division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smtClean="0">
                        <a:effectLst/>
                      </a:endParaRPr>
                    </a:p>
                  </a:txBody>
                  <a:tcPr>
                    <a:lnT w="12700" cap="flat" cmpd="sng" algn="ctr">
                      <a:solidFill>
                        <a:srgbClr val="DC9E1F">
                          <a:lumMod val="60000"/>
                          <a:lumOff val="40000"/>
                        </a:srgbClr>
                      </a:solidFill>
                      <a:prstDash val="solid"/>
                      <a:round/>
                      <a:headEnd type="none" w="med" len="med"/>
                      <a:tailEnd type="none" w="med" len="med"/>
                    </a:lnT>
                    <a:lnB w="12700" cap="flat" cmpd="sng" algn="ctr">
                      <a:solidFill>
                        <a:srgbClr val="DC9E1F">
                          <a:lumMod val="60000"/>
                          <a:lumOff val="40000"/>
                        </a:srgbClr>
                      </a:solidFill>
                      <a:prstDash val="solid"/>
                      <a:round/>
                      <a:headEnd type="none" w="med" len="med"/>
                      <a:tailEnd type="none" w="med" len="med"/>
                    </a:lnB>
                    <a:solidFill>
                      <a:schemeClr val="bg2">
                        <a:lumMod val="60000"/>
                        <a:lumOff val="40000"/>
                      </a:schemeClr>
                    </a:solidFill>
                  </a:tcPr>
                </a:tc>
                <a:tc>
                  <a:txBody>
                    <a:bodyPr/>
                    <a:lstStyle/>
                    <a:p>
                      <a:pPr marL="0" marR="0" lvl="0" indent="-347472" algn="l" defTabSz="914400" rtl="0" eaLnBrk="1" fontAlgn="auto" latinLnBrk="0" hangingPunct="1">
                        <a:lnSpc>
                          <a:spcPct val="115000"/>
                        </a:lnSpc>
                        <a:spcBef>
                          <a:spcPts val="0"/>
                        </a:spcBef>
                        <a:spcAft>
                          <a:spcPts val="0"/>
                        </a:spcAft>
                        <a:buClrTx/>
                        <a:buSzTx/>
                        <a:buFont typeface="Symbol"/>
                        <a:buNone/>
                        <a:tabLst/>
                        <a:defRPr/>
                      </a:pPr>
                      <a:r>
                        <a:rPr lang="en-US" sz="1200" dirty="0" smtClean="0">
                          <a:solidFill>
                            <a:srgbClr val="1F2123"/>
                          </a:solidFill>
                          <a:latin typeface="Georgia"/>
                          <a:cs typeface="Georgia"/>
                        </a:rPr>
                        <a:t>Reestablish a familial love</a:t>
                      </a:r>
                      <a:r>
                        <a:rPr lang="en-US" sz="1200" baseline="0" dirty="0" smtClean="0">
                          <a:solidFill>
                            <a:srgbClr val="1F2123"/>
                          </a:solidFill>
                          <a:latin typeface="Georgia"/>
                          <a:cs typeface="Georgia"/>
                        </a:rPr>
                        <a:t> </a:t>
                      </a:r>
                      <a:r>
                        <a:rPr lang="en-US" sz="1200" dirty="0" smtClean="0">
                          <a:solidFill>
                            <a:srgbClr val="1F2123"/>
                          </a:solidFill>
                          <a:latin typeface="Georgia"/>
                          <a:cs typeface="Georgia"/>
                        </a:rPr>
                        <a:t>in parish</a:t>
                      </a:r>
                      <a:endParaRPr lang="en-US" sz="1200" b="0" dirty="0" smtClean="0">
                        <a:solidFill>
                          <a:srgbClr val="1F2123"/>
                        </a:solidFill>
                        <a:latin typeface="Georgia"/>
                        <a:cs typeface="Georgia"/>
                      </a:endParaRPr>
                    </a:p>
                  </a:txBody>
                  <a:tcPr/>
                </a:tc>
              </a:tr>
              <a:tr h="45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2"/>
                          </a:solidFill>
                          <a:latin typeface="Georgia"/>
                          <a:cs typeface="Georgia"/>
                        </a:rPr>
                        <a:t>Lack of clear vision, direction, planning</a:t>
                      </a:r>
                      <a:endParaRPr lang="en-US" sz="1200" b="0" dirty="0" smtClean="0">
                        <a:solidFill>
                          <a:schemeClr val="tx2"/>
                        </a:solidFill>
                        <a:latin typeface="Georgia"/>
                        <a:cs typeface="Georgi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dirty="0" smtClean="0"/>
                    </a:p>
                  </a:txBody>
                  <a:tcPr>
                    <a:lnT w="12700" cap="flat" cmpd="sng" algn="ctr">
                      <a:solidFill>
                        <a:srgbClr val="DC9E1F">
                          <a:lumMod val="60000"/>
                          <a:lumOff val="40000"/>
                        </a:srgbClr>
                      </a:solidFill>
                      <a:prstDash val="solid"/>
                      <a:round/>
                      <a:headEnd type="none" w="med" len="med"/>
                      <a:tailEnd type="none" w="med" len="med"/>
                    </a:lnT>
                    <a:lnB w="12700" cap="flat" cmpd="sng" algn="ctr">
                      <a:solidFill>
                        <a:srgbClr val="DC9E1F">
                          <a:lumMod val="60000"/>
                          <a:lumOff val="40000"/>
                        </a:srgbClr>
                      </a:solidFill>
                      <a:prstDash val="solid"/>
                      <a:round/>
                      <a:headEnd type="none" w="med" len="med"/>
                      <a:tailEnd type="none" w="med" len="med"/>
                    </a:lnB>
                    <a:solidFill>
                      <a:schemeClr val="bg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1F2123"/>
                          </a:solidFill>
                          <a:latin typeface="Georgia"/>
                          <a:cs typeface="Georgia"/>
                        </a:rPr>
                        <a:t>Create a short and long term plan, vision, direction</a:t>
                      </a:r>
                      <a:endParaRPr lang="en-US" sz="1200" b="0" dirty="0" smtClean="0">
                        <a:solidFill>
                          <a:srgbClr val="1F2123"/>
                        </a:solidFill>
                        <a:latin typeface="Georgia"/>
                        <a:cs typeface="Georgia"/>
                      </a:endParaRPr>
                    </a:p>
                  </a:txBody>
                  <a:tcPr/>
                </a:tc>
              </a:tr>
            </a:tbl>
          </a:graphicData>
        </a:graphic>
      </p:graphicFrame>
      <p:sp>
        <p:nvSpPr>
          <p:cNvPr id="20" name="Explosion 1 19"/>
          <p:cNvSpPr/>
          <p:nvPr/>
        </p:nvSpPr>
        <p:spPr>
          <a:xfrm rot="361352">
            <a:off x="4318417" y="2611309"/>
            <a:ext cx="685800" cy="2464916"/>
          </a:xfrm>
          <a:prstGeom prst="irregularSeal1">
            <a:avLst/>
          </a:prstGeom>
          <a:solidFill>
            <a:schemeClr val="accent1">
              <a:lumMod val="75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1" name="Down Arrow 20"/>
          <p:cNvSpPr/>
          <p:nvPr/>
        </p:nvSpPr>
        <p:spPr>
          <a:xfrm>
            <a:off x="4419600" y="4953000"/>
            <a:ext cx="533400" cy="685800"/>
          </a:xfrm>
          <a:prstGeom prst="downArrow">
            <a:avLst/>
          </a:prstGeom>
          <a:solidFill>
            <a:schemeClr val="accent1">
              <a:lumMod val="75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dirty="0"/>
          </a:p>
        </p:txBody>
      </p:sp>
      <p:sp>
        <p:nvSpPr>
          <p:cNvPr id="24" name="TextBox 23"/>
          <p:cNvSpPr txBox="1"/>
          <p:nvPr/>
        </p:nvSpPr>
        <p:spPr>
          <a:xfrm>
            <a:off x="4476690" y="3200400"/>
            <a:ext cx="438582" cy="1066800"/>
          </a:xfrm>
          <a:prstGeom prst="rect">
            <a:avLst/>
          </a:prstGeom>
          <a:noFill/>
        </p:spPr>
        <p:txBody>
          <a:bodyPr vert="wordArtVert" wrap="square" rtlCol="0">
            <a:spAutoFit/>
          </a:bodyPr>
          <a:lstStyle/>
          <a:p>
            <a:pPr algn="ctr"/>
            <a:r>
              <a:rPr lang="en-US" sz="1400" b="1" dirty="0" smtClean="0">
                <a:solidFill>
                  <a:schemeClr val="bg2">
                    <a:lumMod val="60000"/>
                    <a:lumOff val="40000"/>
                  </a:schemeClr>
                </a:solidFill>
              </a:rPr>
              <a:t>GAP</a:t>
            </a:r>
            <a:endParaRPr lang="en-US" sz="1400" b="1" dirty="0">
              <a:solidFill>
                <a:schemeClr val="bg2">
                  <a:lumMod val="60000"/>
                  <a:lumOff val="40000"/>
                </a:schemeClr>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068342653"/>
      </p:ext>
    </p:extLst>
  </p:cSld>
  <p:clrMapOvr>
    <a:masterClrMapping/>
  </p:clrMapOvr>
  <p:transition spd="slow" advClick="0" advTm="3000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24</a:t>
            </a:fld>
            <a:endParaRPr lang="en-US" dirty="0"/>
          </a:p>
        </p:txBody>
      </p:sp>
      <p:graphicFrame>
        <p:nvGraphicFramePr>
          <p:cNvPr id="8" name="Content Placeholder 7"/>
          <p:cNvGraphicFramePr>
            <a:graphicFrameLocks noGrp="1"/>
          </p:cNvGraphicFramePr>
          <p:nvPr>
            <p:ph idx="4294967295"/>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6645502"/>
              </p:ext>
            </p:extLst>
          </p:nvPr>
        </p:nvGraphicFramePr>
        <p:xfrm>
          <a:off x="1096901" y="964433"/>
          <a:ext cx="6950198" cy="4747181"/>
        </p:xfrm>
        <a:graphic>
          <a:graphicData uri="http://schemas.openxmlformats.org/drawingml/2006/table">
            <a:tbl>
              <a:tblPr firstRow="1" bandRow="1">
                <a:tableStyleId>{5C22544A-7EE6-4342-B048-85BDC9FD1C3A}</a:tableStyleId>
              </a:tblPr>
              <a:tblGrid>
                <a:gridCol w="3475099"/>
                <a:gridCol w="3475099"/>
              </a:tblGrid>
              <a:tr h="336220">
                <a:tc>
                  <a:txBody>
                    <a:bodyPr/>
                    <a:lstStyle/>
                    <a:p>
                      <a:pPr marL="0" marR="0" algn="ctr">
                        <a:lnSpc>
                          <a:spcPct val="115000"/>
                        </a:lnSpc>
                        <a:spcBef>
                          <a:spcPts val="0"/>
                        </a:spcBef>
                        <a:spcAft>
                          <a:spcPts val="0"/>
                        </a:spcAft>
                      </a:pPr>
                      <a:r>
                        <a:rPr lang="en-US" sz="1600" dirty="0" smtClean="0">
                          <a:effectLst/>
                        </a:rPr>
                        <a:t>Key Indicators</a:t>
                      </a:r>
                      <a:endParaRPr lang="en-US" sz="1600" b="1" dirty="0">
                        <a:effectLst/>
                        <a:latin typeface="+mj-lt"/>
                        <a:ea typeface="Calibri"/>
                        <a:cs typeface="Times New Roman"/>
                      </a:endParaRPr>
                    </a:p>
                  </a:txBody>
                  <a:tcPr marL="50077" marR="50077" marT="0" marB="0"/>
                </a:tc>
                <a:tc>
                  <a:txBody>
                    <a:bodyPr/>
                    <a:lstStyle/>
                    <a:p>
                      <a:pPr marL="0" marR="0" algn="ctr">
                        <a:lnSpc>
                          <a:spcPct val="115000"/>
                        </a:lnSpc>
                        <a:spcBef>
                          <a:spcPts val="0"/>
                        </a:spcBef>
                        <a:spcAft>
                          <a:spcPts val="0"/>
                        </a:spcAft>
                      </a:pPr>
                      <a:r>
                        <a:rPr lang="en-US" sz="1600" dirty="0" smtClean="0">
                          <a:effectLst/>
                        </a:rPr>
                        <a:t>Objectives</a:t>
                      </a:r>
                      <a:endParaRPr lang="en-US" sz="1600" dirty="0">
                        <a:effectLst/>
                        <a:latin typeface="Calibri"/>
                        <a:ea typeface="Calibri"/>
                        <a:cs typeface="Times New Roman"/>
                      </a:endParaRPr>
                    </a:p>
                  </a:txBody>
                  <a:tcPr marL="50077" marR="50077" marT="0" marB="0"/>
                </a:tc>
              </a:tr>
              <a:tr h="719176">
                <a:tc>
                  <a:txBody>
                    <a:bodyPr/>
                    <a:lstStyle/>
                    <a:p>
                      <a:pPr marL="228600" marR="0" indent="-228600" algn="l" defTabSz="914400" rtl="0" eaLnBrk="1" fontAlgn="auto" latinLnBrk="0" hangingPunct="1">
                        <a:lnSpc>
                          <a:spcPct val="115000"/>
                        </a:lnSpc>
                        <a:spcBef>
                          <a:spcPts val="0"/>
                        </a:spcBef>
                        <a:spcAft>
                          <a:spcPts val="0"/>
                        </a:spcAft>
                        <a:buClrTx/>
                        <a:buSzTx/>
                        <a:buFont typeface="+mj-lt"/>
                        <a:buAutoNum type="arabicPeriod"/>
                        <a:tabLst/>
                        <a:defRPr/>
                      </a:pPr>
                      <a:r>
                        <a:rPr lang="en-US" sz="1200" dirty="0" smtClean="0">
                          <a:solidFill>
                            <a:srgbClr val="1F2123"/>
                          </a:solidFill>
                          <a:effectLst/>
                          <a:latin typeface="Georgia"/>
                          <a:cs typeface="Georgia"/>
                        </a:rPr>
                        <a:t>Membership and revenue diminution last two years</a:t>
                      </a:r>
                      <a:r>
                        <a:rPr lang="en-US" sz="1200" b="0" dirty="0">
                          <a:solidFill>
                            <a:srgbClr val="1F2123"/>
                          </a:solidFill>
                          <a:effectLst/>
                          <a:latin typeface="Georgia"/>
                          <a:ea typeface="Calibri"/>
                          <a:cs typeface="Georgia"/>
                        </a:rPr>
                        <a:t>.</a:t>
                      </a:r>
                      <a:endParaRPr lang="en-US" sz="1200" dirty="0" smtClean="0">
                        <a:solidFill>
                          <a:srgbClr val="1F2123"/>
                        </a:solidFill>
                        <a:effectLst/>
                        <a:latin typeface="Georgia"/>
                        <a:cs typeface="Georgia"/>
                      </a:endParaRPr>
                    </a:p>
                  </a:txBody>
                  <a:tcPr marL="50077" marR="50077" marT="0" marB="0"/>
                </a:tc>
                <a:tc>
                  <a:txBody>
                    <a:bodyPr/>
                    <a:lstStyle/>
                    <a:p>
                      <a:pPr marL="228600" marR="0" indent="-228600" algn="l" defTabSz="914400" rtl="0" eaLnBrk="1" fontAlgn="auto" latinLnBrk="0" hangingPunct="1">
                        <a:lnSpc>
                          <a:spcPct val="115000"/>
                        </a:lnSpc>
                        <a:spcBef>
                          <a:spcPts val="0"/>
                        </a:spcBef>
                        <a:spcAft>
                          <a:spcPts val="0"/>
                        </a:spcAft>
                        <a:buClrTx/>
                        <a:buSzTx/>
                        <a:buFont typeface="+mj-lt"/>
                        <a:buAutoNum type="arabicPeriod"/>
                        <a:tabLst/>
                        <a:defRPr/>
                      </a:pPr>
                      <a:r>
                        <a:rPr lang="en-US" sz="1200" dirty="0" smtClean="0">
                          <a:solidFill>
                            <a:srgbClr val="1F2123"/>
                          </a:solidFill>
                          <a:effectLst/>
                          <a:latin typeface="Georgia"/>
                          <a:cs typeface="Georgia"/>
                        </a:rPr>
                        <a:t>Stop the loss of membership/stabilize revenue.</a:t>
                      </a:r>
                    </a:p>
                    <a:p>
                      <a:pPr marL="228600" marR="0" indent="-228600">
                        <a:lnSpc>
                          <a:spcPct val="115000"/>
                        </a:lnSpc>
                        <a:spcBef>
                          <a:spcPts val="0"/>
                        </a:spcBef>
                        <a:spcAft>
                          <a:spcPts val="0"/>
                        </a:spcAft>
                        <a:buFont typeface="+mj-lt"/>
                        <a:buAutoNum type="arabicPeriod"/>
                      </a:pPr>
                      <a:endParaRPr lang="en-US" sz="1200" dirty="0">
                        <a:solidFill>
                          <a:srgbClr val="1F2123"/>
                        </a:solidFill>
                        <a:effectLst/>
                        <a:latin typeface="Georgia"/>
                        <a:ea typeface="Calibri"/>
                        <a:cs typeface="Georgia"/>
                      </a:endParaRPr>
                    </a:p>
                  </a:txBody>
                  <a:tcPr marL="50077" marR="50077" marT="0" marB="0"/>
                </a:tc>
              </a:tr>
              <a:tr h="815081">
                <a:tc>
                  <a:txBody>
                    <a:bodyPr/>
                    <a:lstStyle/>
                    <a:p>
                      <a:pPr marL="228600" marR="0" indent="-228600">
                        <a:lnSpc>
                          <a:spcPct val="115000"/>
                        </a:lnSpc>
                        <a:spcBef>
                          <a:spcPts val="0"/>
                        </a:spcBef>
                        <a:spcAft>
                          <a:spcPts val="4800"/>
                        </a:spcAft>
                        <a:buFont typeface="+mj-lt"/>
                        <a:buAutoNum type="arabicPeriod" startAt="2"/>
                      </a:pPr>
                      <a:r>
                        <a:rPr lang="en-US" sz="1200" dirty="0">
                          <a:solidFill>
                            <a:srgbClr val="1F2123"/>
                          </a:solidFill>
                          <a:effectLst/>
                          <a:latin typeface="Georgia"/>
                          <a:cs typeface="Georgia"/>
                        </a:rPr>
                        <a:t>Interview subject/objective about worship deficiencies. Ex. No bible studies, prayer, participation ecumenically</a:t>
                      </a:r>
                      <a:r>
                        <a:rPr lang="en-US" sz="1200" dirty="0" smtClean="0">
                          <a:solidFill>
                            <a:srgbClr val="1F2123"/>
                          </a:solidFill>
                          <a:effectLst/>
                          <a:latin typeface="Georgia"/>
                          <a:cs typeface="Georgia"/>
                        </a:rPr>
                        <a:t>.</a:t>
                      </a:r>
                    </a:p>
                  </a:txBody>
                  <a:tcPr marL="50077" marR="50077" marT="0" marB="0"/>
                </a:tc>
                <a:tc>
                  <a:txBody>
                    <a:bodyPr/>
                    <a:lstStyle/>
                    <a:p>
                      <a:pPr marL="228600" marR="0" indent="-228600">
                        <a:lnSpc>
                          <a:spcPct val="115000"/>
                        </a:lnSpc>
                        <a:spcBef>
                          <a:spcPts val="0"/>
                        </a:spcBef>
                        <a:spcAft>
                          <a:spcPts val="0"/>
                        </a:spcAft>
                        <a:buFont typeface="+mj-lt"/>
                        <a:buAutoNum type="arabicPeriod" startAt="2"/>
                      </a:pPr>
                      <a:r>
                        <a:rPr lang="en-US" sz="1200" dirty="0">
                          <a:solidFill>
                            <a:srgbClr val="1F2123"/>
                          </a:solidFill>
                          <a:effectLst/>
                          <a:latin typeface="Georgia"/>
                          <a:cs typeface="Georgia"/>
                        </a:rPr>
                        <a:t>Reestablish worship as primary focus. Expand religious learning and activities as faith based.</a:t>
                      </a:r>
                      <a:endParaRPr lang="en-US" sz="1200" dirty="0">
                        <a:solidFill>
                          <a:srgbClr val="1F2123"/>
                        </a:solidFill>
                        <a:effectLst/>
                        <a:latin typeface="Georgia"/>
                        <a:ea typeface="Calibri"/>
                        <a:cs typeface="Georgia"/>
                      </a:endParaRPr>
                    </a:p>
                  </a:txBody>
                  <a:tcPr marL="50077" marR="50077" marT="0" marB="0"/>
                </a:tc>
              </a:tr>
              <a:tr h="719176">
                <a:tc>
                  <a:txBody>
                    <a:bodyPr/>
                    <a:lstStyle/>
                    <a:p>
                      <a:pPr marL="228600" marR="0" indent="-228600">
                        <a:lnSpc>
                          <a:spcPct val="115000"/>
                        </a:lnSpc>
                        <a:spcBef>
                          <a:spcPts val="0"/>
                        </a:spcBef>
                        <a:spcAft>
                          <a:spcPts val="0"/>
                        </a:spcAft>
                        <a:buFont typeface="+mj-lt"/>
                        <a:buAutoNum type="arabicPeriod" startAt="3"/>
                      </a:pPr>
                      <a:r>
                        <a:rPr lang="en-US" sz="1200" dirty="0">
                          <a:solidFill>
                            <a:srgbClr val="1F2123"/>
                          </a:solidFill>
                          <a:effectLst/>
                          <a:latin typeface="Georgia"/>
                          <a:cs typeface="Georgia"/>
                        </a:rPr>
                        <a:t>Sunday school, Greek School Goya, Joy attendance dropping.</a:t>
                      </a:r>
                      <a:endParaRPr lang="en-US" sz="1200" b="0" dirty="0">
                        <a:solidFill>
                          <a:srgbClr val="1F2123"/>
                        </a:solidFill>
                        <a:effectLst/>
                        <a:latin typeface="Georgia"/>
                        <a:ea typeface="Calibri"/>
                        <a:cs typeface="Georgia"/>
                      </a:endParaRPr>
                    </a:p>
                  </a:txBody>
                  <a:tcPr marL="50077" marR="50077" marT="0" marB="0"/>
                </a:tc>
                <a:tc>
                  <a:txBody>
                    <a:bodyPr/>
                    <a:lstStyle/>
                    <a:p>
                      <a:pPr marL="228600" marR="0" indent="-228600">
                        <a:lnSpc>
                          <a:spcPct val="115000"/>
                        </a:lnSpc>
                        <a:spcBef>
                          <a:spcPts val="0"/>
                        </a:spcBef>
                        <a:spcAft>
                          <a:spcPts val="0"/>
                        </a:spcAft>
                        <a:buFont typeface="+mj-lt"/>
                        <a:buAutoNum type="arabicPeriod" startAt="3"/>
                      </a:pPr>
                      <a:r>
                        <a:rPr lang="en-US" sz="1200" dirty="0">
                          <a:solidFill>
                            <a:srgbClr val="1F2123"/>
                          </a:solidFill>
                          <a:effectLst/>
                          <a:latin typeface="Georgia"/>
                          <a:cs typeface="Georgia"/>
                        </a:rPr>
                        <a:t>Create new innovative faith based activities for youth.</a:t>
                      </a:r>
                      <a:endParaRPr lang="en-US" sz="1200" dirty="0">
                        <a:solidFill>
                          <a:srgbClr val="1F2123"/>
                        </a:solidFill>
                        <a:effectLst/>
                        <a:latin typeface="Georgia"/>
                        <a:ea typeface="Calibri"/>
                        <a:cs typeface="Georgia"/>
                      </a:endParaRPr>
                    </a:p>
                  </a:txBody>
                  <a:tcPr marL="50077" marR="50077" marT="0" marB="0"/>
                </a:tc>
              </a:tr>
              <a:tr h="719176">
                <a:tc>
                  <a:txBody>
                    <a:bodyPr/>
                    <a:lstStyle/>
                    <a:p>
                      <a:pPr marL="228600" marR="0" indent="-228600">
                        <a:lnSpc>
                          <a:spcPct val="115000"/>
                        </a:lnSpc>
                        <a:spcBef>
                          <a:spcPts val="0"/>
                        </a:spcBef>
                        <a:spcAft>
                          <a:spcPts val="0"/>
                        </a:spcAft>
                        <a:buFont typeface="+mj-lt"/>
                        <a:buAutoNum type="arabicPeriod" startAt="4"/>
                      </a:pPr>
                      <a:r>
                        <a:rPr lang="en-US" sz="1200" dirty="0">
                          <a:solidFill>
                            <a:srgbClr val="1F2123"/>
                          </a:solidFill>
                          <a:effectLst/>
                          <a:latin typeface="Georgia"/>
                          <a:cs typeface="Georgia"/>
                        </a:rPr>
                        <a:t>Stewardship down, nonoperation contribution </a:t>
                      </a:r>
                      <a:r>
                        <a:rPr lang="en-US" sz="1200" dirty="0" smtClean="0">
                          <a:solidFill>
                            <a:srgbClr val="1F2123"/>
                          </a:solidFill>
                          <a:effectLst/>
                          <a:latin typeface="Georgia"/>
                          <a:cs typeface="Georgia"/>
                        </a:rPr>
                        <a:t>down.</a:t>
                      </a:r>
                      <a:endParaRPr lang="en-US" sz="1200" b="0" dirty="0">
                        <a:solidFill>
                          <a:srgbClr val="1F2123"/>
                        </a:solidFill>
                        <a:effectLst/>
                        <a:latin typeface="Georgia"/>
                        <a:ea typeface="Calibri"/>
                        <a:cs typeface="Georgia"/>
                      </a:endParaRPr>
                    </a:p>
                  </a:txBody>
                  <a:tcPr marL="50077" marR="50077" marT="0" marB="0"/>
                </a:tc>
                <a:tc>
                  <a:txBody>
                    <a:bodyPr/>
                    <a:lstStyle/>
                    <a:p>
                      <a:pPr marL="228600" marR="0" indent="-228600">
                        <a:lnSpc>
                          <a:spcPct val="115000"/>
                        </a:lnSpc>
                        <a:spcBef>
                          <a:spcPts val="0"/>
                        </a:spcBef>
                        <a:spcAft>
                          <a:spcPts val="0"/>
                        </a:spcAft>
                        <a:buFont typeface="+mj-lt"/>
                        <a:buAutoNum type="arabicPeriod" startAt="4"/>
                      </a:pPr>
                      <a:r>
                        <a:rPr lang="en-US" sz="1200" dirty="0">
                          <a:solidFill>
                            <a:srgbClr val="1F2123"/>
                          </a:solidFill>
                          <a:effectLst/>
                          <a:latin typeface="Georgia"/>
                          <a:cs typeface="Georgia"/>
                        </a:rPr>
                        <a:t>Establish transparency in expenses, spending, and expand giving opportunities.</a:t>
                      </a:r>
                      <a:endParaRPr lang="en-US" sz="1200" dirty="0">
                        <a:solidFill>
                          <a:srgbClr val="1F2123"/>
                        </a:solidFill>
                        <a:effectLst/>
                        <a:latin typeface="Georgia"/>
                        <a:ea typeface="Calibri"/>
                        <a:cs typeface="Georgia"/>
                      </a:endParaRPr>
                    </a:p>
                  </a:txBody>
                  <a:tcPr marL="50077" marR="50077" marT="0" marB="0"/>
                </a:tc>
              </a:tr>
              <a:tr h="719176">
                <a:tc>
                  <a:txBody>
                    <a:bodyPr/>
                    <a:lstStyle/>
                    <a:p>
                      <a:pPr marL="228600" marR="0" indent="-228600">
                        <a:lnSpc>
                          <a:spcPct val="115000"/>
                        </a:lnSpc>
                        <a:spcBef>
                          <a:spcPts val="0"/>
                        </a:spcBef>
                        <a:spcAft>
                          <a:spcPts val="0"/>
                        </a:spcAft>
                        <a:buFont typeface="+mj-lt"/>
                        <a:buAutoNum type="arabicPeriod" startAt="5"/>
                      </a:pPr>
                      <a:r>
                        <a:rPr lang="en-US" sz="1200" dirty="0">
                          <a:solidFill>
                            <a:srgbClr val="1F2123"/>
                          </a:solidFill>
                          <a:effectLst/>
                          <a:latin typeface="Georgia"/>
                          <a:cs typeface="Georgia"/>
                        </a:rPr>
                        <a:t>Limited communications </a:t>
                      </a:r>
                      <a:r>
                        <a:rPr lang="en-US" sz="1200" dirty="0" smtClean="0">
                          <a:solidFill>
                            <a:srgbClr val="1F2123"/>
                          </a:solidFill>
                          <a:effectLst/>
                          <a:latin typeface="Georgia"/>
                          <a:cs typeface="Georgia"/>
                        </a:rPr>
                        <a:t>opportunity.</a:t>
                      </a:r>
                      <a:endParaRPr lang="en-US" sz="1200" b="0" dirty="0">
                        <a:solidFill>
                          <a:srgbClr val="1F2123"/>
                        </a:solidFill>
                        <a:effectLst/>
                        <a:latin typeface="Georgia"/>
                        <a:ea typeface="Calibri"/>
                        <a:cs typeface="Georgia"/>
                      </a:endParaRPr>
                    </a:p>
                  </a:txBody>
                  <a:tcPr marL="50077" marR="50077" marT="0" marB="0"/>
                </a:tc>
                <a:tc>
                  <a:txBody>
                    <a:bodyPr/>
                    <a:lstStyle/>
                    <a:p>
                      <a:pPr marL="228600" marR="0" indent="-228600">
                        <a:lnSpc>
                          <a:spcPct val="115000"/>
                        </a:lnSpc>
                        <a:spcBef>
                          <a:spcPts val="0"/>
                        </a:spcBef>
                        <a:spcAft>
                          <a:spcPts val="0"/>
                        </a:spcAft>
                        <a:buFont typeface="+mj-lt"/>
                        <a:buAutoNum type="arabicPeriod" startAt="5"/>
                      </a:pPr>
                      <a:r>
                        <a:rPr lang="en-US" sz="1200" dirty="0" smtClean="0">
                          <a:solidFill>
                            <a:srgbClr val="1F2123"/>
                          </a:solidFill>
                          <a:effectLst/>
                          <a:latin typeface="Georgia"/>
                          <a:cs typeface="Georgia"/>
                        </a:rPr>
                        <a:t>Bulletin </a:t>
                      </a:r>
                      <a:r>
                        <a:rPr lang="en-US" sz="1200" dirty="0">
                          <a:solidFill>
                            <a:srgbClr val="1F2123"/>
                          </a:solidFill>
                          <a:effectLst/>
                          <a:latin typeface="Georgia"/>
                          <a:cs typeface="Georgia"/>
                        </a:rPr>
                        <a:t>work of one or two people must be community based/expand to web and hard copy with advertising.</a:t>
                      </a:r>
                      <a:endParaRPr lang="en-US" sz="1200" dirty="0">
                        <a:solidFill>
                          <a:srgbClr val="1F2123"/>
                        </a:solidFill>
                        <a:effectLst/>
                        <a:latin typeface="Georgia"/>
                        <a:ea typeface="Calibri"/>
                        <a:cs typeface="Georgia"/>
                      </a:endParaRPr>
                    </a:p>
                  </a:txBody>
                  <a:tcPr marL="50077" marR="50077" marT="0" marB="0"/>
                </a:tc>
              </a:tr>
              <a:tr h="719176">
                <a:tc>
                  <a:txBody>
                    <a:bodyPr/>
                    <a:lstStyle/>
                    <a:p>
                      <a:pPr marL="228600" marR="0" indent="-228600">
                        <a:lnSpc>
                          <a:spcPct val="115000"/>
                        </a:lnSpc>
                        <a:spcBef>
                          <a:spcPts val="0"/>
                        </a:spcBef>
                        <a:spcAft>
                          <a:spcPts val="0"/>
                        </a:spcAft>
                        <a:buFont typeface="+mj-lt"/>
                        <a:buAutoNum type="arabicPeriod" startAt="6"/>
                      </a:pPr>
                      <a:r>
                        <a:rPr lang="en-US" sz="1200" dirty="0">
                          <a:solidFill>
                            <a:srgbClr val="1F2123"/>
                          </a:solidFill>
                          <a:effectLst/>
                          <a:latin typeface="Georgia"/>
                          <a:cs typeface="Georgia"/>
                        </a:rPr>
                        <a:t>Lack of tolerance and trust from community to Clergy and parish council.</a:t>
                      </a:r>
                      <a:endParaRPr lang="en-US" sz="1200" b="0" dirty="0">
                        <a:solidFill>
                          <a:srgbClr val="1F2123"/>
                        </a:solidFill>
                        <a:effectLst/>
                        <a:latin typeface="Georgia"/>
                        <a:ea typeface="Calibri"/>
                        <a:cs typeface="Georgia"/>
                      </a:endParaRPr>
                    </a:p>
                  </a:txBody>
                  <a:tcPr marL="50077" marR="50077" marT="0" marB="0"/>
                </a:tc>
                <a:tc>
                  <a:txBody>
                    <a:bodyPr/>
                    <a:lstStyle/>
                    <a:p>
                      <a:pPr marL="228600" marR="0" indent="-228600">
                        <a:lnSpc>
                          <a:spcPct val="115000"/>
                        </a:lnSpc>
                        <a:spcBef>
                          <a:spcPts val="0"/>
                        </a:spcBef>
                        <a:spcAft>
                          <a:spcPts val="0"/>
                        </a:spcAft>
                        <a:buFont typeface="+mj-lt"/>
                        <a:buAutoNum type="arabicPeriod" startAt="6"/>
                      </a:pPr>
                      <a:r>
                        <a:rPr lang="en-US" sz="1200" dirty="0">
                          <a:solidFill>
                            <a:srgbClr val="1F2123"/>
                          </a:solidFill>
                          <a:effectLst/>
                          <a:latin typeface="Georgia"/>
                          <a:cs typeface="Georgia"/>
                        </a:rPr>
                        <a:t>Reestablish proper boundaries, guide posts and duties for clergy and parish council.</a:t>
                      </a:r>
                      <a:endParaRPr lang="en-US" sz="1200" dirty="0">
                        <a:solidFill>
                          <a:srgbClr val="1F2123"/>
                        </a:solidFill>
                        <a:effectLst/>
                        <a:latin typeface="Georgia"/>
                        <a:ea typeface="Calibri"/>
                        <a:cs typeface="Georgia"/>
                      </a:endParaRPr>
                    </a:p>
                  </a:txBody>
                  <a:tcPr marL="50077" marR="50077" marT="0" marB="0"/>
                </a:tc>
              </a:tr>
            </a:tbl>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937227501"/>
      </p:ext>
    </p:extLst>
  </p:cSld>
  <p:clrMapOvr>
    <a:masterClrMapping/>
  </p:clrMapOvr>
  <p:transition spd="slow" advClick="0" advTm="3500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itle 8"/>
          <p:cNvSpPr>
            <a:spLocks noGrp="1"/>
          </p:cNvSpPr>
          <p:nvPr>
            <p:ph type="title"/>
          </p:nvPr>
        </p:nvSpPr>
        <p:spPr>
          <a:xfrm>
            <a:off x="1043490" y="838200"/>
            <a:ext cx="7024744" cy="609600"/>
          </a:xfrm>
        </p:spPr>
        <p:txBody>
          <a:bodyPr anchor="t">
            <a:normAutofit/>
          </a:bodyPr>
          <a:lstStyle/>
          <a:p>
            <a:pPr algn="ctr"/>
            <a:r>
              <a:rPr lang="en-US" sz="2000" b="1" dirty="0" smtClean="0"/>
              <a:t>Specific Actions Planned to Fill the Gap:</a:t>
            </a:r>
            <a:endParaRPr lang="en-US" sz="2000" b="1"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25</a:t>
            </a:fld>
            <a:endParaRPr lang="en-US" dirty="0"/>
          </a:p>
        </p:txBody>
      </p:sp>
      <p:graphicFrame>
        <p:nvGraphicFramePr>
          <p:cNvPr id="12" name="Table 11"/>
          <p:cNvGraphicFramePr>
            <a:graphicFrameLocks noGrp="1"/>
          </p:cNvGraphicFramePr>
          <p:nvPr/>
        </p:nvGraphicFramePr>
        <p:xfrm>
          <a:off x="1066800" y="1452046"/>
          <a:ext cx="7010401" cy="4034354"/>
        </p:xfrm>
        <a:graphic>
          <a:graphicData uri="http://schemas.openxmlformats.org/drawingml/2006/table">
            <a:tbl>
              <a:tblPr firstRow="1" bandRow="1">
                <a:tableStyleId>{5C22544A-7EE6-4342-B048-85BDC9FD1C3A}</a:tableStyleId>
              </a:tblPr>
              <a:tblGrid>
                <a:gridCol w="438150"/>
                <a:gridCol w="5276850"/>
                <a:gridCol w="1295401"/>
              </a:tblGrid>
              <a:tr h="352732">
                <a:tc>
                  <a:txBody>
                    <a:bodyPr/>
                    <a:lstStyle/>
                    <a:p>
                      <a:endParaRPr lang="en-US" dirty="0"/>
                    </a:p>
                  </a:txBody>
                  <a:tcPr/>
                </a:tc>
                <a:tc>
                  <a:txBody>
                    <a:bodyPr/>
                    <a:lstStyle/>
                    <a:p>
                      <a:r>
                        <a:rPr lang="en-US" dirty="0" smtClean="0"/>
                        <a:t>Action</a:t>
                      </a:r>
                      <a:endParaRPr lang="en-US" dirty="0"/>
                    </a:p>
                  </a:txBody>
                  <a:tcPr/>
                </a:tc>
                <a:tc>
                  <a:txBody>
                    <a:bodyPr/>
                    <a:lstStyle/>
                    <a:p>
                      <a:r>
                        <a:rPr lang="en-US" dirty="0" smtClean="0"/>
                        <a:t>Due Date</a:t>
                      </a:r>
                      <a:endParaRPr lang="en-US" dirty="0"/>
                    </a:p>
                  </a:txBody>
                  <a:tcPr/>
                </a:tc>
              </a:tr>
              <a:tr h="320040">
                <a:tc>
                  <a:txBody>
                    <a:bodyPr/>
                    <a:lstStyle/>
                    <a:p>
                      <a:pPr>
                        <a:lnSpc>
                          <a:spcPct val="110000"/>
                        </a:lnSpc>
                      </a:pPr>
                      <a:r>
                        <a:rPr lang="en-US" sz="1200" dirty="0" smtClean="0">
                          <a:solidFill>
                            <a:srgbClr val="1F2123"/>
                          </a:solidFill>
                        </a:rPr>
                        <a:t>1</a:t>
                      </a:r>
                      <a:endParaRPr lang="en-US" sz="1200" dirty="0">
                        <a:solidFill>
                          <a:srgbClr val="1F2123"/>
                        </a:solidFill>
                      </a:endParaRPr>
                    </a:p>
                  </a:txBody>
                  <a:tcPr/>
                </a:tc>
                <a:tc>
                  <a:txBody>
                    <a:bodyPr/>
                    <a:lstStyle/>
                    <a:p>
                      <a:pPr>
                        <a:lnSpc>
                          <a:spcPct val="110000"/>
                        </a:lnSpc>
                      </a:pPr>
                      <a:r>
                        <a:rPr lang="en-US" sz="1200" dirty="0" smtClean="0">
                          <a:solidFill>
                            <a:srgbClr val="1F2123"/>
                          </a:solidFill>
                          <a:latin typeface="Georgia"/>
                          <a:cs typeface="Georgia"/>
                        </a:rPr>
                        <a:t>Reestablish participatory Sunday worship: greeting, candles, altar, choir.</a:t>
                      </a:r>
                    </a:p>
                  </a:txBody>
                  <a:tcPr/>
                </a:tc>
                <a:tc>
                  <a:txBody>
                    <a:bodyPr/>
                    <a:lstStyle/>
                    <a:p>
                      <a:pPr>
                        <a:lnSpc>
                          <a:spcPct val="110000"/>
                        </a:lnSpc>
                      </a:pPr>
                      <a:r>
                        <a:rPr lang="en-US" sz="1200" i="1" dirty="0" smtClean="0">
                          <a:solidFill>
                            <a:srgbClr val="1F2123"/>
                          </a:solidFill>
                          <a:latin typeface="Georgia"/>
                          <a:cs typeface="Georgia"/>
                        </a:rPr>
                        <a:t>Varies</a:t>
                      </a:r>
                      <a:endParaRPr lang="en-US" sz="1200" i="1" dirty="0">
                        <a:solidFill>
                          <a:srgbClr val="1F2123"/>
                        </a:solidFill>
                        <a:latin typeface="Georgia"/>
                        <a:cs typeface="Georgia"/>
                      </a:endParaRPr>
                    </a:p>
                  </a:txBody>
                  <a:tcPr/>
                </a:tc>
              </a:tr>
              <a:tr h="685800">
                <a:tc>
                  <a:txBody>
                    <a:bodyPr/>
                    <a:lstStyle/>
                    <a:p>
                      <a:pPr>
                        <a:lnSpc>
                          <a:spcPct val="110000"/>
                        </a:lnSpc>
                      </a:pPr>
                      <a:r>
                        <a:rPr lang="en-US" sz="1200" dirty="0" smtClean="0">
                          <a:solidFill>
                            <a:srgbClr val="1F2123"/>
                          </a:solidFill>
                        </a:rPr>
                        <a:t>2</a:t>
                      </a:r>
                      <a:endParaRPr lang="en-US" sz="1200" dirty="0">
                        <a:solidFill>
                          <a:srgbClr val="1F2123"/>
                        </a:solidFill>
                      </a:endParaRPr>
                    </a:p>
                  </a:txBody>
                  <a:tcPr/>
                </a:tc>
                <a:tc>
                  <a:txBody>
                    <a:bodyPr/>
                    <a:lstStyle/>
                    <a:p>
                      <a:pPr>
                        <a:lnSpc>
                          <a:spcPct val="110000"/>
                        </a:lnSpc>
                      </a:pPr>
                      <a:r>
                        <a:rPr lang="en-US" sz="1200" dirty="0" smtClean="0">
                          <a:solidFill>
                            <a:srgbClr val="1F2123"/>
                          </a:solidFill>
                          <a:latin typeface="Georgia"/>
                          <a:cs typeface="Georgia"/>
                        </a:rPr>
                        <a:t>Recreate faith based programs for spiritual fulfillment: monthly prayer groups, monthly Bible studies, lecture series, ecumenical outreach to City &amp; County with Pan Orthodox gatherings.</a:t>
                      </a:r>
                    </a:p>
                  </a:txBody>
                  <a:tcPr/>
                </a:tc>
                <a:tc>
                  <a:txBody>
                    <a:bodyPr/>
                    <a:lstStyle/>
                    <a:p>
                      <a:pPr>
                        <a:lnSpc>
                          <a:spcPct val="110000"/>
                        </a:lnSpc>
                      </a:pPr>
                      <a:r>
                        <a:rPr lang="en-US" sz="1200" i="1" dirty="0" smtClean="0">
                          <a:solidFill>
                            <a:srgbClr val="1F2123"/>
                          </a:solidFill>
                          <a:latin typeface="Georgia"/>
                          <a:cs typeface="Georgia"/>
                        </a:rPr>
                        <a:t>Jan-Mar</a:t>
                      </a:r>
                      <a:endParaRPr lang="en-US" sz="1200" i="1" dirty="0">
                        <a:solidFill>
                          <a:srgbClr val="1F2123"/>
                        </a:solidFill>
                        <a:latin typeface="Georgia"/>
                        <a:cs typeface="Georgia"/>
                      </a:endParaRPr>
                    </a:p>
                  </a:txBody>
                  <a:tcPr/>
                </a:tc>
              </a:tr>
              <a:tr h="502920">
                <a:tc>
                  <a:txBody>
                    <a:bodyPr/>
                    <a:lstStyle/>
                    <a:p>
                      <a:pPr>
                        <a:lnSpc>
                          <a:spcPct val="110000"/>
                        </a:lnSpc>
                      </a:pPr>
                      <a:r>
                        <a:rPr lang="en-US" sz="1200" dirty="0" smtClean="0">
                          <a:solidFill>
                            <a:srgbClr val="1F2123"/>
                          </a:solidFill>
                        </a:rPr>
                        <a:t>3</a:t>
                      </a:r>
                      <a:endParaRPr lang="en-US" sz="1200" dirty="0">
                        <a:solidFill>
                          <a:srgbClr val="1F2123"/>
                        </a:solidFill>
                      </a:endParaRPr>
                    </a:p>
                  </a:txBody>
                  <a:tcPr/>
                </a:tc>
                <a:tc>
                  <a:txBody>
                    <a:bodyPr/>
                    <a:lstStyle/>
                    <a:p>
                      <a:pPr>
                        <a:lnSpc>
                          <a:spcPct val="110000"/>
                        </a:lnSpc>
                      </a:pPr>
                      <a:r>
                        <a:rPr lang="en-US" sz="1200" dirty="0" smtClean="0">
                          <a:solidFill>
                            <a:srgbClr val="1F2123"/>
                          </a:solidFill>
                          <a:latin typeface="Georgia"/>
                          <a:cs typeface="Georgia"/>
                        </a:rPr>
                        <a:t>Create family oriented faith based programs: crop walk, feed homeless, elder shut in visits, hospital ministry, and grave site care.</a:t>
                      </a:r>
                    </a:p>
                  </a:txBody>
                  <a:tcPr/>
                </a:tc>
                <a:tc>
                  <a:txBody>
                    <a:bodyPr/>
                    <a:lstStyle/>
                    <a:p>
                      <a:pPr>
                        <a:lnSpc>
                          <a:spcPct val="110000"/>
                        </a:lnSpc>
                      </a:pPr>
                      <a:r>
                        <a:rPr lang="en-US" sz="1200" i="1" dirty="0" smtClean="0">
                          <a:solidFill>
                            <a:srgbClr val="1F2123"/>
                          </a:solidFill>
                          <a:latin typeface="Georgia"/>
                          <a:cs typeface="Georgia"/>
                        </a:rPr>
                        <a:t>Jan – Mar</a:t>
                      </a:r>
                      <a:endParaRPr lang="en-US" sz="1200" i="1" dirty="0">
                        <a:solidFill>
                          <a:srgbClr val="1F2123"/>
                        </a:solidFill>
                        <a:latin typeface="Georgia"/>
                        <a:cs typeface="Georgia"/>
                      </a:endParaRPr>
                    </a:p>
                  </a:txBody>
                  <a:tcPr/>
                </a:tc>
              </a:tr>
              <a:tr h="533400">
                <a:tc>
                  <a:txBody>
                    <a:bodyPr/>
                    <a:lstStyle/>
                    <a:p>
                      <a:pPr>
                        <a:lnSpc>
                          <a:spcPct val="110000"/>
                        </a:lnSpc>
                      </a:pPr>
                      <a:r>
                        <a:rPr lang="en-US" sz="1200" dirty="0" smtClean="0">
                          <a:solidFill>
                            <a:srgbClr val="1F2123"/>
                          </a:solidFill>
                        </a:rPr>
                        <a:t>4</a:t>
                      </a:r>
                      <a:endParaRPr lang="en-US" sz="1200" dirty="0">
                        <a:solidFill>
                          <a:srgbClr val="1F2123"/>
                        </a:solidFill>
                      </a:endParaRPr>
                    </a:p>
                  </a:txBody>
                  <a:tcPr/>
                </a:tc>
                <a:tc>
                  <a:txBody>
                    <a:bodyPr/>
                    <a:lstStyle/>
                    <a:p>
                      <a:pPr>
                        <a:lnSpc>
                          <a:spcPct val="110000"/>
                        </a:lnSpc>
                      </a:pPr>
                      <a:r>
                        <a:rPr lang="en-US" sz="1200" dirty="0" smtClean="0">
                          <a:solidFill>
                            <a:srgbClr val="1F2123"/>
                          </a:solidFill>
                          <a:latin typeface="Georgia"/>
                          <a:cs typeface="Georgia"/>
                        </a:rPr>
                        <a:t>Create blog and post relevant posts under church auspices.</a:t>
                      </a:r>
                    </a:p>
                  </a:txBody>
                  <a:tcPr/>
                </a:tc>
                <a:tc>
                  <a:txBody>
                    <a:bodyPr/>
                    <a:lstStyle/>
                    <a:p>
                      <a:pPr>
                        <a:lnSpc>
                          <a:spcPct val="110000"/>
                        </a:lnSpc>
                      </a:pPr>
                      <a:r>
                        <a:rPr lang="en-US" sz="1200" i="1" dirty="0" smtClean="0">
                          <a:solidFill>
                            <a:srgbClr val="1F2123"/>
                          </a:solidFill>
                          <a:latin typeface="Georgia"/>
                          <a:cs typeface="Georgia"/>
                        </a:rPr>
                        <a:t>Jan 15, Ongoing</a:t>
                      </a:r>
                      <a:endParaRPr lang="en-US" sz="1200" i="1" dirty="0">
                        <a:solidFill>
                          <a:srgbClr val="1F2123"/>
                        </a:solidFill>
                        <a:latin typeface="Georgia"/>
                        <a:cs typeface="Georgia"/>
                      </a:endParaRPr>
                    </a:p>
                  </a:txBody>
                  <a:tcPr/>
                </a:tc>
              </a:tr>
              <a:tr h="502920">
                <a:tc>
                  <a:txBody>
                    <a:bodyPr/>
                    <a:lstStyle/>
                    <a:p>
                      <a:pPr>
                        <a:lnSpc>
                          <a:spcPct val="110000"/>
                        </a:lnSpc>
                      </a:pPr>
                      <a:r>
                        <a:rPr lang="en-US" sz="1200" dirty="0" smtClean="0">
                          <a:solidFill>
                            <a:srgbClr val="1F2123"/>
                          </a:solidFill>
                        </a:rPr>
                        <a:t>5</a:t>
                      </a:r>
                      <a:endParaRPr lang="en-US" sz="1200" dirty="0">
                        <a:solidFill>
                          <a:srgbClr val="1F2123"/>
                        </a:solidFill>
                      </a:endParaRPr>
                    </a:p>
                  </a:txBody>
                  <a:tcPr/>
                </a:tc>
                <a:tc>
                  <a:txBody>
                    <a:bodyPr/>
                    <a:lstStyle/>
                    <a:p>
                      <a:pPr>
                        <a:lnSpc>
                          <a:spcPct val="110000"/>
                        </a:lnSpc>
                      </a:pPr>
                      <a:r>
                        <a:rPr lang="en-US" sz="1200" dirty="0" smtClean="0">
                          <a:solidFill>
                            <a:srgbClr val="1F2123"/>
                          </a:solidFill>
                          <a:latin typeface="Georgia"/>
                          <a:cs typeface="Georgia"/>
                        </a:rPr>
                        <a:t>Re-establish family based activities-spaghetti lunch, pancake breakfast, 1st Sunday holy communion.</a:t>
                      </a:r>
                    </a:p>
                  </a:txBody>
                  <a:tcPr/>
                </a:tc>
                <a:tc>
                  <a:txBody>
                    <a:bodyPr/>
                    <a:lstStyle/>
                    <a:p>
                      <a:pPr>
                        <a:lnSpc>
                          <a:spcPct val="110000"/>
                        </a:lnSpc>
                      </a:pPr>
                      <a:r>
                        <a:rPr lang="en-US" sz="1200" i="1" dirty="0" smtClean="0">
                          <a:solidFill>
                            <a:srgbClr val="1F2123"/>
                          </a:solidFill>
                          <a:latin typeface="Georgia"/>
                          <a:cs typeface="Georgia"/>
                        </a:rPr>
                        <a:t>Feb 1, Ongoing</a:t>
                      </a:r>
                      <a:endParaRPr lang="en-US" sz="1200" i="1" dirty="0">
                        <a:solidFill>
                          <a:srgbClr val="1F2123"/>
                        </a:solidFill>
                        <a:latin typeface="Georgia"/>
                        <a:cs typeface="Georgia"/>
                      </a:endParaRPr>
                    </a:p>
                  </a:txBody>
                  <a:tcPr/>
                </a:tc>
              </a:tr>
              <a:tr h="557185">
                <a:tc>
                  <a:txBody>
                    <a:bodyPr/>
                    <a:lstStyle/>
                    <a:p>
                      <a:pPr>
                        <a:lnSpc>
                          <a:spcPct val="110000"/>
                        </a:lnSpc>
                      </a:pPr>
                      <a:r>
                        <a:rPr lang="en-US" sz="1200" dirty="0" smtClean="0">
                          <a:solidFill>
                            <a:srgbClr val="1F2123"/>
                          </a:solidFill>
                          <a:latin typeface="+mn-lt"/>
                          <a:cs typeface="Georgia"/>
                        </a:rPr>
                        <a:t>6</a:t>
                      </a:r>
                      <a:endParaRPr lang="en-US" sz="1200" dirty="0">
                        <a:solidFill>
                          <a:srgbClr val="1F2123"/>
                        </a:solidFill>
                        <a:latin typeface="+mn-lt"/>
                        <a:cs typeface="Georgia"/>
                      </a:endParaRPr>
                    </a:p>
                  </a:txBody>
                  <a:tcPr/>
                </a:tc>
                <a:tc>
                  <a:txBody>
                    <a:bodyPr/>
                    <a:lstStyle/>
                    <a:p>
                      <a:pPr>
                        <a:lnSpc>
                          <a:spcPct val="110000"/>
                        </a:lnSpc>
                      </a:pPr>
                      <a:r>
                        <a:rPr lang="en-US" sz="1200" dirty="0" smtClean="0">
                          <a:solidFill>
                            <a:srgbClr val="1F2123"/>
                          </a:solidFill>
                          <a:latin typeface="Georgia"/>
                          <a:cs typeface="Georgia"/>
                        </a:rPr>
                        <a:t>Fix organ, get organist, get English AND Greek hymns sung with youth and adult choirs. Participate in interfaith choir programs.</a:t>
                      </a:r>
                    </a:p>
                  </a:txBody>
                  <a:tcPr/>
                </a:tc>
                <a:tc>
                  <a:txBody>
                    <a:bodyPr/>
                    <a:lstStyle/>
                    <a:p>
                      <a:pPr>
                        <a:lnSpc>
                          <a:spcPct val="110000"/>
                        </a:lnSpc>
                      </a:pPr>
                      <a:r>
                        <a:rPr lang="en-US" sz="1200" i="1" dirty="0" smtClean="0">
                          <a:solidFill>
                            <a:srgbClr val="1F2123"/>
                          </a:solidFill>
                          <a:latin typeface="Georgia"/>
                          <a:cs typeface="Georgia"/>
                        </a:rPr>
                        <a:t>March -  Dec</a:t>
                      </a:r>
                      <a:endParaRPr lang="en-US" sz="1200" i="1" dirty="0">
                        <a:solidFill>
                          <a:srgbClr val="1F2123"/>
                        </a:solidFill>
                        <a:latin typeface="Georgia"/>
                        <a:cs typeface="Georgia"/>
                      </a:endParaRPr>
                    </a:p>
                  </a:txBody>
                  <a:tcPr/>
                </a:tc>
              </a:tr>
              <a:tr h="557185">
                <a:tc>
                  <a:txBody>
                    <a:bodyPr/>
                    <a:lstStyle/>
                    <a:p>
                      <a:pPr>
                        <a:lnSpc>
                          <a:spcPct val="110000"/>
                        </a:lnSpc>
                      </a:pPr>
                      <a:r>
                        <a:rPr lang="en-US" sz="1200" dirty="0" smtClean="0">
                          <a:solidFill>
                            <a:srgbClr val="1F2123"/>
                          </a:solidFill>
                          <a:latin typeface="+mn-lt"/>
                          <a:cs typeface="Georgia"/>
                        </a:rPr>
                        <a:t>7</a:t>
                      </a:r>
                      <a:endParaRPr lang="en-US" sz="1200" dirty="0">
                        <a:solidFill>
                          <a:srgbClr val="1F2123"/>
                        </a:solidFill>
                        <a:latin typeface="+mn-lt"/>
                        <a:cs typeface="Georgia"/>
                      </a:endParaRPr>
                    </a:p>
                  </a:txBody>
                  <a:tcPr/>
                </a:tc>
                <a:tc>
                  <a:txBody>
                    <a:bodyPr/>
                    <a:lstStyle/>
                    <a:p>
                      <a:pPr>
                        <a:lnSpc>
                          <a:spcPct val="110000"/>
                        </a:lnSpc>
                      </a:pPr>
                      <a:r>
                        <a:rPr lang="en-US" sz="1200" dirty="0" smtClean="0">
                          <a:solidFill>
                            <a:srgbClr val="1F2123"/>
                          </a:solidFill>
                          <a:latin typeface="Georgia"/>
                          <a:cs typeface="Georgia"/>
                        </a:rPr>
                        <a:t>Create budgetary guidelines made know to community with profits and loss. Close deficit through newly created endowment effort.</a:t>
                      </a:r>
                    </a:p>
                  </a:txBody>
                  <a:tcPr/>
                </a:tc>
                <a:tc>
                  <a:txBody>
                    <a:bodyPr/>
                    <a:lstStyle/>
                    <a:p>
                      <a:pPr>
                        <a:lnSpc>
                          <a:spcPct val="110000"/>
                        </a:lnSpc>
                      </a:pPr>
                      <a:r>
                        <a:rPr lang="en-US" sz="1200" i="1" dirty="0" smtClean="0">
                          <a:solidFill>
                            <a:srgbClr val="1F2123"/>
                          </a:solidFill>
                          <a:latin typeface="Georgia"/>
                          <a:cs typeface="Georgia"/>
                        </a:rPr>
                        <a:t>Feb 15, Ongoing</a:t>
                      </a:r>
                      <a:endParaRPr lang="en-US" sz="1200" i="1" dirty="0">
                        <a:solidFill>
                          <a:srgbClr val="1F2123"/>
                        </a:solidFill>
                        <a:latin typeface="Georgia"/>
                        <a:cs typeface="Georgia"/>
                      </a:endParaRPr>
                    </a:p>
                  </a:txBody>
                  <a:tcPr/>
                </a:tc>
              </a:tr>
            </a:tbl>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2880249"/>
      </p:ext>
    </p:extLst>
  </p:cSld>
  <p:clrMapOvr>
    <a:masterClrMapping/>
  </p:clrMapOvr>
  <p:transition spd="slow" advClick="0" advTm="3400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26</a:t>
            </a:fld>
            <a:endParaRPr lang="en-US" dirty="0"/>
          </a:p>
        </p:txBody>
      </p:sp>
      <p:graphicFrame>
        <p:nvGraphicFramePr>
          <p:cNvPr id="8" name="Table 7"/>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737189176"/>
              </p:ext>
            </p:extLst>
          </p:nvPr>
        </p:nvGraphicFramePr>
        <p:xfrm>
          <a:off x="1066800" y="4114800"/>
          <a:ext cx="7010400" cy="1077214"/>
        </p:xfrm>
        <a:graphic>
          <a:graphicData uri="http://schemas.openxmlformats.org/drawingml/2006/table">
            <a:tbl>
              <a:tblPr firstRow="1" firstCol="1" bandRow="1">
                <a:tableStyleId>{5C22544A-7EE6-4342-B048-85BDC9FD1C3A}</a:tableStyleId>
              </a:tblPr>
              <a:tblGrid>
                <a:gridCol w="2215092"/>
                <a:gridCol w="2215092"/>
                <a:gridCol w="2580216"/>
              </a:tblGrid>
              <a:tr h="386803">
                <a:tc gridSpan="3">
                  <a:txBody>
                    <a:bodyPr/>
                    <a:lstStyle/>
                    <a:p>
                      <a:pPr marL="0" marR="0" algn="ctr">
                        <a:lnSpc>
                          <a:spcPct val="115000"/>
                        </a:lnSpc>
                        <a:spcBef>
                          <a:spcPts val="0"/>
                        </a:spcBef>
                        <a:spcAft>
                          <a:spcPts val="0"/>
                        </a:spcAft>
                      </a:pPr>
                      <a:r>
                        <a:rPr lang="en-US" sz="1600" dirty="0">
                          <a:effectLst/>
                        </a:rPr>
                        <a:t>ADDITIONAL GOALS</a:t>
                      </a:r>
                      <a:endParaRPr lang="en-US" sz="1600" dirty="0">
                        <a:effectLst/>
                        <a:latin typeface="Calibri"/>
                        <a:ea typeface="Calibri"/>
                        <a:cs typeface="Times New Roman"/>
                      </a:endParaRPr>
                    </a:p>
                  </a:txBody>
                  <a:tcPr marL="50077" marR="50077" marT="0" marB="0" anchor="ctr"/>
                </a:tc>
                <a:tc hMerge="1">
                  <a:txBody>
                    <a:bodyPr/>
                    <a:lstStyle/>
                    <a:p>
                      <a:endParaRPr lang="en-US"/>
                    </a:p>
                  </a:txBody>
                  <a:tcPr/>
                </a:tc>
                <a:tc hMerge="1">
                  <a:txBody>
                    <a:bodyPr/>
                    <a:lstStyle/>
                    <a:p>
                      <a:endParaRPr lang="en-US"/>
                    </a:p>
                  </a:txBody>
                  <a:tcPr/>
                </a:tc>
              </a:tr>
              <a:tr h="690411">
                <a:tc>
                  <a:txBody>
                    <a:bodyPr/>
                    <a:lstStyle/>
                    <a:p>
                      <a:pPr marL="0" marR="0">
                        <a:lnSpc>
                          <a:spcPct val="110000"/>
                        </a:lnSpc>
                        <a:spcBef>
                          <a:spcPts val="0"/>
                        </a:spcBef>
                        <a:spcAft>
                          <a:spcPts val="0"/>
                        </a:spcAft>
                      </a:pPr>
                      <a:r>
                        <a:rPr lang="en-US" sz="1200" b="0" dirty="0">
                          <a:solidFill>
                            <a:srgbClr val="1F2123"/>
                          </a:solidFill>
                          <a:effectLst/>
                          <a:latin typeface="Georgia"/>
                          <a:cs typeface="Georgia"/>
                        </a:rPr>
                        <a:t>Reducing paper usage by 50% to decrease my impact on environment</a:t>
                      </a:r>
                      <a:endParaRPr lang="en-US" sz="1200" b="0" dirty="0">
                        <a:solidFill>
                          <a:srgbClr val="1F2123"/>
                        </a:solidFill>
                        <a:effectLst/>
                        <a:latin typeface="Georgia"/>
                        <a:ea typeface="Calibri"/>
                        <a:cs typeface="Georgia"/>
                      </a:endParaRPr>
                    </a:p>
                  </a:txBody>
                  <a:tcPr marL="50077" marR="50077" marT="0" marB="0">
                    <a:solidFill>
                      <a:srgbClr val="C1CACB"/>
                    </a:solidFill>
                  </a:tcPr>
                </a:tc>
                <a:tc>
                  <a:txBody>
                    <a:bodyPr/>
                    <a:lstStyle/>
                    <a:p>
                      <a:pPr marL="0" marR="0">
                        <a:lnSpc>
                          <a:spcPct val="110000"/>
                        </a:lnSpc>
                        <a:spcBef>
                          <a:spcPts val="0"/>
                        </a:spcBef>
                        <a:spcAft>
                          <a:spcPts val="0"/>
                        </a:spcAft>
                      </a:pPr>
                      <a:r>
                        <a:rPr lang="en-US" sz="1200" dirty="0">
                          <a:solidFill>
                            <a:srgbClr val="1F2123"/>
                          </a:solidFill>
                          <a:effectLst/>
                          <a:latin typeface="Georgia"/>
                          <a:cs typeface="Georgia"/>
                        </a:rPr>
                        <a:t>Audit, budget guidelines and strategic planning to be repeated quarterly.</a:t>
                      </a:r>
                      <a:endParaRPr lang="en-US" sz="1200" dirty="0">
                        <a:solidFill>
                          <a:srgbClr val="1F2123"/>
                        </a:solidFill>
                        <a:effectLst/>
                        <a:latin typeface="Georgia"/>
                        <a:ea typeface="Calibri"/>
                        <a:cs typeface="Georgia"/>
                      </a:endParaRPr>
                    </a:p>
                  </a:txBody>
                  <a:tcPr marL="50077" marR="50077" marT="0" marB="0">
                    <a:solidFill>
                      <a:schemeClr val="accent5">
                        <a:lumMod val="40000"/>
                        <a:lumOff val="60000"/>
                      </a:schemeClr>
                    </a:solidFill>
                  </a:tcPr>
                </a:tc>
                <a:tc>
                  <a:txBody>
                    <a:bodyPr/>
                    <a:lstStyle/>
                    <a:p>
                      <a:pPr marL="0" marR="0">
                        <a:lnSpc>
                          <a:spcPct val="110000"/>
                        </a:lnSpc>
                        <a:spcBef>
                          <a:spcPts val="0"/>
                        </a:spcBef>
                        <a:spcAft>
                          <a:spcPts val="0"/>
                        </a:spcAft>
                      </a:pPr>
                      <a:r>
                        <a:rPr lang="en-US" sz="1200" dirty="0">
                          <a:solidFill>
                            <a:srgbClr val="1F2123"/>
                          </a:solidFill>
                          <a:effectLst/>
                          <a:latin typeface="Georgia"/>
                          <a:cs typeface="Georgia"/>
                        </a:rPr>
                        <a:t>Have children and parents come to church together</a:t>
                      </a:r>
                      <a:r>
                        <a:rPr lang="en-US" sz="800" dirty="0">
                          <a:solidFill>
                            <a:srgbClr val="1F2123"/>
                          </a:solidFill>
                          <a:effectLst/>
                          <a:latin typeface="Georgia"/>
                          <a:cs typeface="Georgia"/>
                        </a:rPr>
                        <a:t>.</a:t>
                      </a:r>
                      <a:endParaRPr lang="en-US" sz="800" dirty="0">
                        <a:solidFill>
                          <a:srgbClr val="1F2123"/>
                        </a:solidFill>
                        <a:effectLst/>
                        <a:latin typeface="Georgia"/>
                        <a:ea typeface="Calibri"/>
                        <a:cs typeface="Georgia"/>
                      </a:endParaRPr>
                    </a:p>
                  </a:txBody>
                  <a:tcPr marL="50077" marR="50077" marT="0" marB="0">
                    <a:solidFill>
                      <a:srgbClr val="C1CACB"/>
                    </a:solidFill>
                  </a:tcPr>
                </a:tc>
              </a:tr>
            </a:tbl>
          </a:graphicData>
        </a:graphic>
      </p:graphicFrame>
      <p:graphicFrame>
        <p:nvGraphicFramePr>
          <p:cNvPr id="17" name="Table 16"/>
          <p:cNvGraphicFramePr>
            <a:graphicFrameLocks noGrp="1"/>
          </p:cNvGraphicFramePr>
          <p:nvPr/>
        </p:nvGraphicFramePr>
        <p:xfrm>
          <a:off x="1066800" y="1103973"/>
          <a:ext cx="7010401" cy="2599164"/>
        </p:xfrm>
        <a:graphic>
          <a:graphicData uri="http://schemas.openxmlformats.org/drawingml/2006/table">
            <a:tbl>
              <a:tblPr firstRow="1" bandRow="1">
                <a:tableStyleId>{5C22544A-7EE6-4342-B048-85BDC9FD1C3A}</a:tableStyleId>
              </a:tblPr>
              <a:tblGrid>
                <a:gridCol w="438150"/>
                <a:gridCol w="5276850"/>
                <a:gridCol w="1295401"/>
              </a:tblGrid>
              <a:tr h="371639">
                <a:tc>
                  <a:txBody>
                    <a:bodyPr/>
                    <a:lstStyle/>
                    <a:p>
                      <a:endParaRPr lang="en-US" dirty="0"/>
                    </a:p>
                  </a:txBody>
                  <a:tcPr/>
                </a:tc>
                <a:tc>
                  <a:txBody>
                    <a:bodyPr/>
                    <a:lstStyle/>
                    <a:p>
                      <a:r>
                        <a:rPr lang="en-US" dirty="0" smtClean="0"/>
                        <a:t>Action</a:t>
                      </a:r>
                      <a:endParaRPr lang="en-US" dirty="0"/>
                    </a:p>
                  </a:txBody>
                  <a:tcPr/>
                </a:tc>
                <a:tc>
                  <a:txBody>
                    <a:bodyPr/>
                    <a:lstStyle/>
                    <a:p>
                      <a:r>
                        <a:rPr lang="en-US" dirty="0" smtClean="0"/>
                        <a:t>Due Date</a:t>
                      </a:r>
                      <a:endParaRPr lang="en-US" dirty="0"/>
                    </a:p>
                  </a:txBody>
                  <a:tcPr/>
                </a:tc>
              </a:tr>
              <a:tr h="650368">
                <a:tc>
                  <a:txBody>
                    <a:bodyPr/>
                    <a:lstStyle/>
                    <a:p>
                      <a:pPr>
                        <a:lnSpc>
                          <a:spcPct val="110000"/>
                        </a:lnSpc>
                      </a:pPr>
                      <a:r>
                        <a:rPr lang="en-US" sz="1200" dirty="0" smtClean="0">
                          <a:solidFill>
                            <a:schemeClr val="tx2"/>
                          </a:solidFill>
                          <a:latin typeface="+mn-lt"/>
                          <a:cs typeface="Georgia"/>
                        </a:rPr>
                        <a:t>8</a:t>
                      </a:r>
                      <a:endParaRPr lang="en-US" sz="1200" dirty="0">
                        <a:solidFill>
                          <a:schemeClr val="tx2"/>
                        </a:solidFill>
                        <a:latin typeface="+mn-lt"/>
                        <a:cs typeface="Georgia"/>
                      </a:endParaRPr>
                    </a:p>
                  </a:txBody>
                  <a:tcPr/>
                </a:tc>
                <a:tc>
                  <a:txBody>
                    <a:bodyPr/>
                    <a:lstStyle/>
                    <a:p>
                      <a:pPr>
                        <a:lnSpc>
                          <a:spcPct val="110000"/>
                        </a:lnSpc>
                      </a:pPr>
                      <a:r>
                        <a:rPr lang="en-US" sz="1200" dirty="0" smtClean="0">
                          <a:solidFill>
                            <a:schemeClr val="tx2"/>
                          </a:solidFill>
                          <a:latin typeface="Georgia"/>
                          <a:cs typeface="Georgia"/>
                        </a:rPr>
                        <a:t>Design membership site offering and electronically on credit card with downloadable stewardship and non-operational giving with explanation of needs.</a:t>
                      </a:r>
                    </a:p>
                  </a:txBody>
                  <a:tcPr/>
                </a:tc>
                <a:tc>
                  <a:txBody>
                    <a:bodyPr/>
                    <a:lstStyle/>
                    <a:p>
                      <a:pPr>
                        <a:lnSpc>
                          <a:spcPct val="110000"/>
                        </a:lnSpc>
                      </a:pPr>
                      <a:r>
                        <a:rPr lang="en-US" sz="1200" i="1" dirty="0" smtClean="0">
                          <a:solidFill>
                            <a:schemeClr val="tx2"/>
                          </a:solidFill>
                          <a:latin typeface="Georgia"/>
                          <a:cs typeface="Georgia"/>
                        </a:rPr>
                        <a:t>April</a:t>
                      </a:r>
                    </a:p>
                  </a:txBody>
                  <a:tcPr/>
                </a:tc>
              </a:tr>
              <a:tr h="492815">
                <a:tc>
                  <a:txBody>
                    <a:bodyPr/>
                    <a:lstStyle/>
                    <a:p>
                      <a:pPr>
                        <a:lnSpc>
                          <a:spcPct val="110000"/>
                        </a:lnSpc>
                      </a:pPr>
                      <a:r>
                        <a:rPr lang="en-US" sz="1200" dirty="0" smtClean="0">
                          <a:solidFill>
                            <a:schemeClr val="tx2"/>
                          </a:solidFill>
                        </a:rPr>
                        <a:t>9</a:t>
                      </a:r>
                      <a:endParaRPr lang="en-US" sz="1200" dirty="0">
                        <a:solidFill>
                          <a:schemeClr val="tx2"/>
                        </a:solidFill>
                      </a:endParaRPr>
                    </a:p>
                  </a:txBody>
                  <a:tcPr/>
                </a:tc>
                <a:tc>
                  <a:txBody>
                    <a:bodyPr/>
                    <a:lstStyle/>
                    <a:p>
                      <a:pPr>
                        <a:lnSpc>
                          <a:spcPct val="110000"/>
                        </a:lnSpc>
                      </a:pPr>
                      <a:r>
                        <a:rPr lang="en-US" sz="1200" dirty="0" smtClean="0">
                          <a:solidFill>
                            <a:schemeClr val="tx2"/>
                          </a:solidFill>
                          <a:latin typeface="Georgia"/>
                          <a:cs typeface="Georgia"/>
                        </a:rPr>
                        <a:t>Develop cooking and baking course within parish and open to the public.</a:t>
                      </a:r>
                    </a:p>
                  </a:txBody>
                  <a:tcPr/>
                </a:tc>
                <a:tc>
                  <a:txBody>
                    <a:bodyPr/>
                    <a:lstStyle/>
                    <a:p>
                      <a:pPr>
                        <a:lnSpc>
                          <a:spcPct val="110000"/>
                        </a:lnSpc>
                      </a:pPr>
                      <a:r>
                        <a:rPr lang="en-US" sz="1200" i="1" dirty="0" smtClean="0">
                          <a:solidFill>
                            <a:schemeClr val="tx2"/>
                          </a:solidFill>
                          <a:latin typeface="Georgia"/>
                          <a:cs typeface="Georgia"/>
                        </a:rPr>
                        <a:t>July-Aug</a:t>
                      </a:r>
                      <a:endParaRPr lang="en-US" sz="1200" i="1" dirty="0">
                        <a:solidFill>
                          <a:schemeClr val="tx2"/>
                        </a:solidFill>
                        <a:latin typeface="Georgia"/>
                        <a:cs typeface="Georgia"/>
                      </a:endParaRPr>
                    </a:p>
                  </a:txBody>
                  <a:tcPr/>
                </a:tc>
              </a:tr>
              <a:tr h="492815">
                <a:tc>
                  <a:txBody>
                    <a:bodyPr/>
                    <a:lstStyle/>
                    <a:p>
                      <a:pPr>
                        <a:lnSpc>
                          <a:spcPct val="110000"/>
                        </a:lnSpc>
                      </a:pPr>
                      <a:r>
                        <a:rPr lang="en-US" sz="1200" dirty="0" smtClean="0">
                          <a:solidFill>
                            <a:schemeClr val="tx2"/>
                          </a:solidFill>
                        </a:rPr>
                        <a:t>10</a:t>
                      </a:r>
                      <a:endParaRPr lang="en-US" sz="1200" dirty="0">
                        <a:solidFill>
                          <a:schemeClr val="tx2"/>
                        </a:solidFill>
                      </a:endParaRPr>
                    </a:p>
                  </a:txBody>
                  <a:tcPr/>
                </a:tc>
                <a:tc>
                  <a:txBody>
                    <a:bodyPr/>
                    <a:lstStyle/>
                    <a:p>
                      <a:pPr>
                        <a:lnSpc>
                          <a:spcPct val="110000"/>
                        </a:lnSpc>
                      </a:pPr>
                      <a:r>
                        <a:rPr lang="en-US" sz="1200" dirty="0" smtClean="0">
                          <a:solidFill>
                            <a:schemeClr val="tx2"/>
                          </a:solidFill>
                          <a:latin typeface="Georgia"/>
                          <a:cs typeface="Georgia"/>
                        </a:rPr>
                        <a:t>Identify other affiliate rentals of church halls to offer to increase building profits.</a:t>
                      </a:r>
                    </a:p>
                  </a:txBody>
                  <a:tcPr/>
                </a:tc>
                <a:tc>
                  <a:txBody>
                    <a:bodyPr/>
                    <a:lstStyle/>
                    <a:p>
                      <a:pPr>
                        <a:lnSpc>
                          <a:spcPct val="110000"/>
                        </a:lnSpc>
                      </a:pPr>
                      <a:r>
                        <a:rPr lang="en-US" sz="1200" i="1" dirty="0" smtClean="0">
                          <a:solidFill>
                            <a:schemeClr val="tx2"/>
                          </a:solidFill>
                          <a:latin typeface="Georgia"/>
                          <a:cs typeface="Georgia"/>
                        </a:rPr>
                        <a:t>July-Aug</a:t>
                      </a:r>
                      <a:endParaRPr lang="en-US" sz="1200" i="1" dirty="0">
                        <a:solidFill>
                          <a:schemeClr val="tx2"/>
                        </a:solidFill>
                        <a:latin typeface="Georgia"/>
                        <a:cs typeface="Georgia"/>
                      </a:endParaRPr>
                    </a:p>
                  </a:txBody>
                  <a:tcPr/>
                </a:tc>
              </a:tr>
              <a:tr h="545990">
                <a:tc>
                  <a:txBody>
                    <a:bodyPr/>
                    <a:lstStyle/>
                    <a:p>
                      <a:pPr>
                        <a:lnSpc>
                          <a:spcPct val="110000"/>
                        </a:lnSpc>
                      </a:pPr>
                      <a:r>
                        <a:rPr lang="en-US" sz="1200" dirty="0" smtClean="0">
                          <a:solidFill>
                            <a:schemeClr val="tx2"/>
                          </a:solidFill>
                        </a:rPr>
                        <a:t>11</a:t>
                      </a:r>
                      <a:endParaRPr lang="en-US" sz="1200" dirty="0">
                        <a:solidFill>
                          <a:schemeClr val="tx2"/>
                        </a:solidFill>
                      </a:endParaRPr>
                    </a:p>
                  </a:txBody>
                  <a:tcPr/>
                </a:tc>
                <a:tc>
                  <a:txBody>
                    <a:bodyPr/>
                    <a:lstStyle/>
                    <a:p>
                      <a:pPr>
                        <a:lnSpc>
                          <a:spcPct val="110000"/>
                        </a:lnSpc>
                      </a:pPr>
                      <a:r>
                        <a:rPr lang="en-US" sz="1200" dirty="0" smtClean="0">
                          <a:solidFill>
                            <a:schemeClr val="tx2"/>
                          </a:solidFill>
                          <a:latin typeface="Georgia"/>
                          <a:cs typeface="Georgia"/>
                        </a:rPr>
                        <a:t>Develop phone tree call for emergency situations.</a:t>
                      </a:r>
                    </a:p>
                  </a:txBody>
                  <a:tcPr/>
                </a:tc>
                <a:tc>
                  <a:txBody>
                    <a:bodyPr/>
                    <a:lstStyle/>
                    <a:p>
                      <a:pPr>
                        <a:lnSpc>
                          <a:spcPct val="110000"/>
                        </a:lnSpc>
                      </a:pPr>
                      <a:r>
                        <a:rPr lang="en-US" sz="1200" i="1" dirty="0" smtClean="0">
                          <a:solidFill>
                            <a:schemeClr val="tx2"/>
                          </a:solidFill>
                          <a:latin typeface="Georgia"/>
                          <a:cs typeface="Georgia"/>
                        </a:rPr>
                        <a:t>March 30</a:t>
                      </a:r>
                      <a:endParaRPr lang="en-US" sz="1200" i="1" dirty="0">
                        <a:solidFill>
                          <a:schemeClr val="tx2"/>
                        </a:solidFill>
                        <a:latin typeface="Georgia"/>
                        <a:cs typeface="Georgia"/>
                      </a:endParaRPr>
                    </a:p>
                  </a:txBody>
                  <a:tcPr/>
                </a:tc>
              </a:tr>
            </a:tbl>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658921740"/>
      </p:ext>
    </p:extLst>
  </p:cSld>
  <p:clrMapOvr>
    <a:masterClrMapping/>
  </p:clrMapOvr>
  <p:transition spd="slow" advClick="0" advTm="30000">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27</a:t>
            </a:fld>
            <a:endParaRPr lang="en-US" dirty="0"/>
          </a:p>
        </p:txBody>
      </p:sp>
      <p:graphicFrame>
        <p:nvGraphicFramePr>
          <p:cNvPr id="6" name="Content Placeholder 5"/>
          <p:cNvGraphicFramePr>
            <a:graphicFrameLocks noGrp="1"/>
          </p:cNvGraphicFramePr>
          <p:nvPr>
            <p:ph idx="4294967295"/>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88240997"/>
              </p:ext>
            </p:extLst>
          </p:nvPr>
        </p:nvGraphicFramePr>
        <p:xfrm>
          <a:off x="914400" y="914400"/>
          <a:ext cx="7315201" cy="4800599"/>
        </p:xfrm>
        <a:graphic>
          <a:graphicData uri="http://schemas.openxmlformats.org/drawingml/2006/table">
            <a:tbl>
              <a:tblPr firstRow="1" bandCol="1">
                <a:tableStyleId>{5C22544A-7EE6-4342-B048-85BDC9FD1C3A}</a:tableStyleId>
              </a:tblPr>
              <a:tblGrid>
                <a:gridCol w="182680"/>
                <a:gridCol w="2258723"/>
                <a:gridCol w="180178"/>
                <a:gridCol w="2252217"/>
                <a:gridCol w="225221"/>
                <a:gridCol w="2216182"/>
              </a:tblGrid>
              <a:tr h="515362">
                <a:tc gridSpan="6">
                  <a:txBody>
                    <a:bodyPr/>
                    <a:lstStyle/>
                    <a:p>
                      <a:pPr marL="0" marR="0" algn="ctr">
                        <a:lnSpc>
                          <a:spcPct val="115000"/>
                        </a:lnSpc>
                        <a:spcBef>
                          <a:spcPts val="0"/>
                        </a:spcBef>
                        <a:spcAft>
                          <a:spcPts val="0"/>
                        </a:spcAft>
                      </a:pPr>
                      <a:r>
                        <a:rPr lang="en-US" sz="1600" b="1" dirty="0">
                          <a:effectLst/>
                        </a:rPr>
                        <a:t>ACTION PLANS BY</a:t>
                      </a:r>
                      <a:r>
                        <a:rPr lang="en-US" sz="1600" b="1" dirty="0" smtClean="0">
                          <a:effectLst/>
                        </a:rPr>
                        <a:t> PARISHONER NEED:</a:t>
                      </a:r>
                      <a:endParaRPr lang="en-US" sz="1600" b="1" dirty="0">
                        <a:effectLst/>
                        <a:latin typeface="Calibri"/>
                        <a:ea typeface="Calibri"/>
                        <a:cs typeface="Times New Roman"/>
                      </a:endParaRPr>
                    </a:p>
                  </a:txBody>
                  <a:tcPr marL="50077" marR="50077"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5104">
                <a:tc gridSpan="2">
                  <a:txBody>
                    <a:bodyPr/>
                    <a:lstStyle/>
                    <a:p>
                      <a:pPr marL="0" marR="0" algn="ctr">
                        <a:lnSpc>
                          <a:spcPct val="115000"/>
                        </a:lnSpc>
                        <a:spcBef>
                          <a:spcPts val="0"/>
                        </a:spcBef>
                        <a:spcAft>
                          <a:spcPts val="0"/>
                        </a:spcAft>
                      </a:pPr>
                      <a:r>
                        <a:rPr lang="en-US" sz="1200" b="1" dirty="0" smtClean="0">
                          <a:solidFill>
                            <a:schemeClr val="bg1"/>
                          </a:solidFill>
                          <a:effectLst/>
                        </a:rPr>
                        <a:t>Maximize Worship Experience</a:t>
                      </a:r>
                      <a:endParaRPr lang="en-US" sz="1200" b="1" dirty="0">
                        <a:solidFill>
                          <a:schemeClr val="bg1"/>
                        </a:solidFill>
                        <a:effectLst/>
                        <a:latin typeface="Calibri"/>
                        <a:ea typeface="Calibri"/>
                        <a:cs typeface="Times New Roman"/>
                      </a:endParaRPr>
                    </a:p>
                  </a:txBody>
                  <a:tcPr marL="50077" marR="50077" marT="0" marB="0">
                    <a:solidFill>
                      <a:schemeClr val="bg2"/>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b="1" dirty="0">
                          <a:solidFill>
                            <a:srgbClr val="FFFFFF"/>
                          </a:solidFill>
                          <a:effectLst/>
                        </a:rPr>
                        <a:t>Generate New</a:t>
                      </a:r>
                      <a:r>
                        <a:rPr lang="en-US" sz="1200" b="1" dirty="0" smtClean="0">
                          <a:solidFill>
                            <a:srgbClr val="FFFFFF"/>
                          </a:solidFill>
                          <a:effectLst/>
                        </a:rPr>
                        <a:t> Parishioners</a:t>
                      </a:r>
                      <a:endParaRPr lang="en-US" sz="1200" b="1" dirty="0">
                        <a:solidFill>
                          <a:srgbClr val="FFFFFF"/>
                        </a:solidFill>
                        <a:effectLst/>
                        <a:latin typeface="Calibri"/>
                        <a:ea typeface="Calibri"/>
                        <a:cs typeface="Times New Roman"/>
                      </a:endParaRPr>
                    </a:p>
                  </a:txBody>
                  <a:tcPr marL="50077" marR="50077" marT="0" marB="0">
                    <a:solidFill>
                      <a:srgbClr val="89AA68"/>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b="1" dirty="0">
                          <a:solidFill>
                            <a:srgbClr val="FFFFFF"/>
                          </a:solidFill>
                          <a:effectLst/>
                        </a:rPr>
                        <a:t>Revitalize Lapsed</a:t>
                      </a:r>
                      <a:r>
                        <a:rPr lang="en-US" sz="1200" b="1" dirty="0" smtClean="0">
                          <a:solidFill>
                            <a:srgbClr val="FFFFFF"/>
                          </a:solidFill>
                          <a:effectLst/>
                        </a:rPr>
                        <a:t> Parishioners</a:t>
                      </a:r>
                      <a:endParaRPr lang="en-US" sz="1200" b="1" dirty="0">
                        <a:solidFill>
                          <a:srgbClr val="FFFFFF"/>
                        </a:solidFill>
                        <a:effectLst/>
                        <a:latin typeface="Calibri"/>
                        <a:ea typeface="Calibri"/>
                        <a:cs typeface="Times New Roman"/>
                      </a:endParaRPr>
                    </a:p>
                  </a:txBody>
                  <a:tcPr marL="50077" marR="50077" marT="0" marB="0">
                    <a:solidFill>
                      <a:schemeClr val="accent2"/>
                    </a:solidFill>
                  </a:tcPr>
                </a:tc>
                <a:tc hMerge="1">
                  <a:txBody>
                    <a:bodyPr/>
                    <a:lstStyle/>
                    <a:p>
                      <a:endParaRPr lang="en-US"/>
                    </a:p>
                  </a:txBody>
                  <a:tcPr/>
                </a:tc>
              </a:tr>
              <a:tr h="1422400">
                <a:tc>
                  <a:txBody>
                    <a:bodyPr/>
                    <a:lstStyle/>
                    <a:p>
                      <a:pPr marL="0" marR="0" algn="ctr">
                        <a:lnSpc>
                          <a:spcPct val="115000"/>
                        </a:lnSpc>
                        <a:spcBef>
                          <a:spcPts val="0"/>
                        </a:spcBef>
                        <a:spcAft>
                          <a:spcPts val="0"/>
                        </a:spcAft>
                      </a:pPr>
                      <a:r>
                        <a:rPr lang="en-US" sz="1200" dirty="0">
                          <a:effectLst/>
                          <a:latin typeface="+mn-lt"/>
                        </a:rPr>
                        <a:t>1</a:t>
                      </a:r>
                    </a:p>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50077" marR="50077" marT="0" marB="0">
                    <a:solidFill>
                      <a:schemeClr val="bg2">
                        <a:lumMod val="60000"/>
                        <a:lumOff val="40000"/>
                      </a:schemeClr>
                    </a:solidFill>
                  </a:tcPr>
                </a:tc>
                <a:tc>
                  <a:txBody>
                    <a:bodyPr/>
                    <a:lstStyle/>
                    <a:p>
                      <a:pPr marL="0" marR="0">
                        <a:lnSpc>
                          <a:spcPct val="115000"/>
                        </a:lnSpc>
                        <a:spcBef>
                          <a:spcPts val="0"/>
                        </a:spcBef>
                        <a:spcAft>
                          <a:spcPts val="0"/>
                        </a:spcAft>
                      </a:pPr>
                      <a:r>
                        <a:rPr lang="en-US" sz="1200" dirty="0">
                          <a:solidFill>
                            <a:schemeClr val="tx2"/>
                          </a:solidFill>
                          <a:effectLst/>
                          <a:latin typeface="Georgia"/>
                          <a:cs typeface="Georgia"/>
                        </a:rPr>
                        <a:t>Inclusive and respectful attitude of clergy. Make the liturgy meaningful with sermon and message.</a:t>
                      </a:r>
                      <a:endParaRPr lang="en-US" sz="1200" dirty="0">
                        <a:solidFill>
                          <a:schemeClr val="tx2"/>
                        </a:solidFill>
                        <a:effectLst/>
                        <a:latin typeface="Georgia"/>
                        <a:ea typeface="Calibri"/>
                        <a:cs typeface="Georgia"/>
                      </a:endParaRPr>
                    </a:p>
                  </a:txBody>
                  <a:tcPr marL="50077" marR="50077"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200" dirty="0">
                          <a:effectLst/>
                          <a:latin typeface="+mn-lt"/>
                        </a:rPr>
                        <a:t>1</a:t>
                      </a:r>
                    </a:p>
                    <a:p>
                      <a:pPr marL="0" marR="0" algn="ctr">
                        <a:lnSpc>
                          <a:spcPct val="115000"/>
                        </a:lnSpc>
                        <a:spcBef>
                          <a:spcPts val="0"/>
                        </a:spcBef>
                        <a:spcAft>
                          <a:spcPts val="0"/>
                        </a:spcAft>
                      </a:pPr>
                      <a:r>
                        <a:rPr lang="en-US" sz="1200" dirty="0">
                          <a:effectLst/>
                          <a:latin typeface="+mn-lt"/>
                        </a:rPr>
                        <a:t> </a:t>
                      </a:r>
                      <a:endParaRPr lang="en-US" sz="1200" dirty="0">
                        <a:solidFill>
                          <a:srgbClr val="1F2123"/>
                        </a:solidFill>
                        <a:effectLst/>
                        <a:latin typeface="+mn-lt"/>
                        <a:ea typeface="Calibri"/>
                        <a:cs typeface="Georgia"/>
                      </a:endParaRPr>
                    </a:p>
                  </a:txBody>
                  <a:tcPr marL="50077" marR="50077" marT="0" marB="0">
                    <a:solidFill>
                      <a:srgbClr val="C9DFAF"/>
                    </a:solidFill>
                  </a:tcPr>
                </a:tc>
                <a:tc>
                  <a:txBody>
                    <a:bodyPr/>
                    <a:lstStyle/>
                    <a:p>
                      <a:pPr marL="0" marR="0">
                        <a:lnSpc>
                          <a:spcPct val="115000"/>
                        </a:lnSpc>
                        <a:spcBef>
                          <a:spcPts val="0"/>
                        </a:spcBef>
                        <a:spcAft>
                          <a:spcPts val="0"/>
                        </a:spcAft>
                      </a:pPr>
                      <a:r>
                        <a:rPr lang="en-US" sz="1200" dirty="0">
                          <a:solidFill>
                            <a:srgbClr val="1F2123"/>
                          </a:solidFill>
                          <a:effectLst/>
                          <a:latin typeface="Georgia"/>
                          <a:cs typeface="Georgia"/>
                        </a:rPr>
                        <a:t>Each committee chair should invite parishioners to participate in small ways. Candles, physical plant inspection, ways and means fund raising, chairing events.</a:t>
                      </a:r>
                      <a:endParaRPr lang="en-US" sz="1200" dirty="0">
                        <a:solidFill>
                          <a:srgbClr val="1F2123"/>
                        </a:solidFill>
                        <a:effectLst/>
                        <a:latin typeface="Georgia"/>
                        <a:ea typeface="Calibri"/>
                        <a:cs typeface="Georgia"/>
                      </a:endParaRPr>
                    </a:p>
                  </a:txBody>
                  <a:tcPr marL="50077" marR="50077" marT="0" marB="0">
                    <a:solidFill>
                      <a:srgbClr val="C9DFAF"/>
                    </a:solidFill>
                  </a:tcPr>
                </a:tc>
                <a:tc>
                  <a:txBody>
                    <a:bodyPr/>
                    <a:lstStyle/>
                    <a:p>
                      <a:pPr marL="0" marR="0" algn="ctr">
                        <a:lnSpc>
                          <a:spcPct val="115000"/>
                        </a:lnSpc>
                        <a:spcBef>
                          <a:spcPts val="0"/>
                        </a:spcBef>
                        <a:spcAft>
                          <a:spcPts val="0"/>
                        </a:spcAft>
                      </a:pPr>
                      <a:r>
                        <a:rPr lang="en-US" sz="1200" dirty="0">
                          <a:effectLst/>
                          <a:latin typeface="+mn-lt"/>
                        </a:rPr>
                        <a:t>1</a:t>
                      </a:r>
                    </a:p>
                    <a:p>
                      <a:pPr marL="0" marR="0" algn="ctr">
                        <a:lnSpc>
                          <a:spcPct val="115000"/>
                        </a:lnSpc>
                        <a:spcBef>
                          <a:spcPts val="0"/>
                        </a:spcBef>
                        <a:spcAft>
                          <a:spcPts val="0"/>
                        </a:spcAft>
                      </a:pPr>
                      <a:r>
                        <a:rPr lang="en-US" sz="1200" dirty="0">
                          <a:effectLst/>
                          <a:latin typeface="+mn-lt"/>
                        </a:rPr>
                        <a:t> </a:t>
                      </a:r>
                      <a:endParaRPr lang="en-US" sz="1200" dirty="0">
                        <a:solidFill>
                          <a:srgbClr val="1F2123"/>
                        </a:solidFill>
                        <a:effectLst/>
                        <a:latin typeface="+mn-lt"/>
                        <a:ea typeface="Calibri"/>
                        <a:cs typeface="Georgia"/>
                      </a:endParaRPr>
                    </a:p>
                  </a:txBody>
                  <a:tcPr marL="50077" marR="50077" marT="0" marB="0">
                    <a:solidFill>
                      <a:schemeClr val="accent2">
                        <a:lumMod val="60000"/>
                        <a:lumOff val="40000"/>
                      </a:schemeClr>
                    </a:solidFill>
                  </a:tcPr>
                </a:tc>
                <a:tc>
                  <a:txBody>
                    <a:bodyPr/>
                    <a:lstStyle/>
                    <a:p>
                      <a:pPr marL="0" marR="0">
                        <a:lnSpc>
                          <a:spcPct val="115000"/>
                        </a:lnSpc>
                        <a:spcBef>
                          <a:spcPts val="0"/>
                        </a:spcBef>
                        <a:spcAft>
                          <a:spcPts val="0"/>
                        </a:spcAft>
                      </a:pPr>
                      <a:r>
                        <a:rPr lang="en-US" sz="1200" dirty="0">
                          <a:solidFill>
                            <a:srgbClr val="1F2123"/>
                          </a:solidFill>
                          <a:effectLst/>
                          <a:latin typeface="Georgia"/>
                          <a:cs typeface="Georgia"/>
                        </a:rPr>
                        <a:t>Membership committee and Priest must mend fences and reinvite lapsed or absent congregation members.</a:t>
                      </a:r>
                      <a:endParaRPr lang="en-US" sz="1200" dirty="0">
                        <a:solidFill>
                          <a:srgbClr val="1F2123"/>
                        </a:solidFill>
                        <a:effectLst/>
                        <a:latin typeface="Georgia"/>
                        <a:ea typeface="Calibri"/>
                        <a:cs typeface="Georgia"/>
                      </a:endParaRPr>
                    </a:p>
                  </a:txBody>
                  <a:tcPr marL="50077" marR="50077" marT="0" marB="0">
                    <a:solidFill>
                      <a:schemeClr val="accent2">
                        <a:lumMod val="60000"/>
                        <a:lumOff val="40000"/>
                      </a:schemeClr>
                    </a:solidFill>
                  </a:tcPr>
                </a:tc>
              </a:tr>
              <a:tr h="1422400">
                <a:tc>
                  <a:txBody>
                    <a:bodyPr/>
                    <a:lstStyle/>
                    <a:p>
                      <a:pPr marL="0" marR="0" algn="ctr">
                        <a:lnSpc>
                          <a:spcPct val="115000"/>
                        </a:lnSpc>
                        <a:spcBef>
                          <a:spcPts val="0"/>
                        </a:spcBef>
                        <a:spcAft>
                          <a:spcPts val="0"/>
                        </a:spcAft>
                      </a:pPr>
                      <a:r>
                        <a:rPr lang="en-US" sz="1200" dirty="0" smtClean="0">
                          <a:effectLst/>
                          <a:latin typeface="+mn-lt"/>
                          <a:ea typeface="Calibri"/>
                          <a:cs typeface="Times New Roman"/>
                        </a:rPr>
                        <a:t>2</a:t>
                      </a:r>
                      <a:endParaRPr lang="en-US" sz="1200" dirty="0">
                        <a:effectLst/>
                        <a:latin typeface="+mn-lt"/>
                        <a:ea typeface="Calibri"/>
                        <a:cs typeface="Times New Roman"/>
                      </a:endParaRPr>
                    </a:p>
                  </a:txBody>
                  <a:tcPr marL="50077" marR="50077" marT="0" marB="0">
                    <a:solidFill>
                      <a:schemeClr val="bg2">
                        <a:lumMod val="60000"/>
                        <a:lumOff val="40000"/>
                      </a:schemeClr>
                    </a:solidFill>
                  </a:tcPr>
                </a:tc>
                <a:tc>
                  <a:txBody>
                    <a:bodyPr/>
                    <a:lstStyle/>
                    <a:p>
                      <a:pPr marL="0" marR="0">
                        <a:lnSpc>
                          <a:spcPct val="115000"/>
                        </a:lnSpc>
                        <a:spcBef>
                          <a:spcPts val="0"/>
                        </a:spcBef>
                        <a:spcAft>
                          <a:spcPts val="4800"/>
                        </a:spcAft>
                      </a:pPr>
                      <a:r>
                        <a:rPr lang="en-US" sz="1200" dirty="0" smtClean="0">
                          <a:solidFill>
                            <a:schemeClr val="tx2"/>
                          </a:solidFill>
                          <a:effectLst/>
                          <a:latin typeface="Georgia"/>
                          <a:cs typeface="Georgia"/>
                        </a:rPr>
                        <a:t>Improve customer service by sending thank you notes and 501 c3 tax receipts no less than 7 days after receipt. People want to know their donation served the church.</a:t>
                      </a:r>
                      <a:endParaRPr lang="en-US" sz="1200" dirty="0">
                        <a:solidFill>
                          <a:schemeClr val="tx2"/>
                        </a:solidFill>
                        <a:effectLst/>
                        <a:latin typeface="Georgia"/>
                        <a:ea typeface="Calibri"/>
                        <a:cs typeface="Georgia"/>
                      </a:endParaRPr>
                    </a:p>
                  </a:txBody>
                  <a:tcPr marL="50077" marR="50077"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200" dirty="0" smtClean="0">
                          <a:solidFill>
                            <a:srgbClr val="1F2123"/>
                          </a:solidFill>
                          <a:effectLst/>
                          <a:latin typeface="+mn-lt"/>
                          <a:ea typeface="Calibri"/>
                          <a:cs typeface="Georgia"/>
                        </a:rPr>
                        <a:t>2</a:t>
                      </a:r>
                      <a:endParaRPr lang="en-US" sz="1200" dirty="0">
                        <a:solidFill>
                          <a:srgbClr val="1F2123"/>
                        </a:solidFill>
                        <a:effectLst/>
                        <a:latin typeface="+mn-lt"/>
                        <a:ea typeface="Calibri"/>
                        <a:cs typeface="Georgia"/>
                      </a:endParaRPr>
                    </a:p>
                  </a:txBody>
                  <a:tcPr marL="50077" marR="50077" marT="0" marB="0">
                    <a:solidFill>
                      <a:srgbClr val="C9DFAF"/>
                    </a:solidFill>
                  </a:tcPr>
                </a:tc>
                <a:tc>
                  <a:txBody>
                    <a:bodyPr/>
                    <a:lstStyle/>
                    <a:p>
                      <a:pPr marL="0" marR="0">
                        <a:lnSpc>
                          <a:spcPct val="115000"/>
                        </a:lnSpc>
                        <a:spcBef>
                          <a:spcPts val="0"/>
                        </a:spcBef>
                        <a:spcAft>
                          <a:spcPts val="0"/>
                        </a:spcAft>
                      </a:pPr>
                      <a:r>
                        <a:rPr lang="en-US" sz="1200" dirty="0" smtClean="0">
                          <a:solidFill>
                            <a:srgbClr val="1F2123"/>
                          </a:solidFill>
                          <a:effectLst/>
                          <a:latin typeface="Georgia"/>
                          <a:cs typeface="Georgia"/>
                        </a:rPr>
                        <a:t>Rotate bible and epistle readings throughout community members young and old-male/female.</a:t>
                      </a:r>
                      <a:endParaRPr lang="en-US" sz="1200" dirty="0">
                        <a:solidFill>
                          <a:srgbClr val="1F2123"/>
                        </a:solidFill>
                        <a:effectLst/>
                        <a:latin typeface="Georgia"/>
                        <a:ea typeface="Calibri"/>
                        <a:cs typeface="Georgia"/>
                      </a:endParaRPr>
                    </a:p>
                  </a:txBody>
                  <a:tcPr marL="50077" marR="50077" marT="0" marB="0">
                    <a:solidFill>
                      <a:srgbClr val="C9DFAF"/>
                    </a:solidFill>
                  </a:tcPr>
                </a:tc>
                <a:tc>
                  <a:txBody>
                    <a:bodyPr/>
                    <a:lstStyle/>
                    <a:p>
                      <a:pPr marL="0" marR="0" algn="ctr">
                        <a:lnSpc>
                          <a:spcPct val="115000"/>
                        </a:lnSpc>
                        <a:spcBef>
                          <a:spcPts val="0"/>
                        </a:spcBef>
                        <a:spcAft>
                          <a:spcPts val="0"/>
                        </a:spcAft>
                      </a:pPr>
                      <a:r>
                        <a:rPr lang="en-US" sz="1200" dirty="0" smtClean="0">
                          <a:solidFill>
                            <a:srgbClr val="1F2123"/>
                          </a:solidFill>
                          <a:effectLst/>
                          <a:latin typeface="+mn-lt"/>
                          <a:ea typeface="Calibri"/>
                          <a:cs typeface="Georgia"/>
                        </a:rPr>
                        <a:t>2</a:t>
                      </a:r>
                      <a:endParaRPr lang="en-US" sz="1200" dirty="0">
                        <a:solidFill>
                          <a:srgbClr val="1F2123"/>
                        </a:solidFill>
                        <a:effectLst/>
                        <a:latin typeface="+mn-lt"/>
                        <a:ea typeface="Calibri"/>
                        <a:cs typeface="Georgia"/>
                      </a:endParaRPr>
                    </a:p>
                  </a:txBody>
                  <a:tcPr marL="50077" marR="50077" marT="0" marB="0">
                    <a:solidFill>
                      <a:schemeClr val="accent2">
                        <a:lumMod val="60000"/>
                        <a:lumOff val="40000"/>
                      </a:schemeClr>
                    </a:solidFill>
                  </a:tcPr>
                </a:tc>
                <a:tc>
                  <a:txBody>
                    <a:bodyPr/>
                    <a:lstStyle/>
                    <a:p>
                      <a:pPr marL="0" marR="0">
                        <a:lnSpc>
                          <a:spcPct val="115000"/>
                        </a:lnSpc>
                        <a:spcBef>
                          <a:spcPts val="0"/>
                        </a:spcBef>
                        <a:spcAft>
                          <a:spcPts val="0"/>
                        </a:spcAft>
                      </a:pPr>
                      <a:r>
                        <a:rPr lang="en-US" sz="1200" dirty="0" smtClean="0">
                          <a:solidFill>
                            <a:srgbClr val="1F2123"/>
                          </a:solidFill>
                          <a:effectLst/>
                          <a:latin typeface="Georgia"/>
                          <a:cs typeface="Georgia"/>
                        </a:rPr>
                        <a:t>Invite lapsed members to special church events: St. Demetrio’s night, holy week, and Christmas service.</a:t>
                      </a:r>
                      <a:endParaRPr lang="en-US" sz="1200" dirty="0">
                        <a:solidFill>
                          <a:srgbClr val="1F2123"/>
                        </a:solidFill>
                        <a:effectLst/>
                        <a:latin typeface="Georgia"/>
                        <a:ea typeface="Calibri"/>
                        <a:cs typeface="Georgia"/>
                      </a:endParaRPr>
                    </a:p>
                  </a:txBody>
                  <a:tcPr marL="50077" marR="50077" marT="0" marB="0">
                    <a:solidFill>
                      <a:schemeClr val="accent2">
                        <a:lumMod val="60000"/>
                        <a:lumOff val="40000"/>
                      </a:schemeClr>
                    </a:solidFill>
                  </a:tcPr>
                </a:tc>
              </a:tr>
              <a:tr h="1185333">
                <a:tc>
                  <a:txBody>
                    <a:bodyPr/>
                    <a:lstStyle/>
                    <a:p>
                      <a:pPr marL="0" marR="0" algn="ctr">
                        <a:lnSpc>
                          <a:spcPct val="115000"/>
                        </a:lnSpc>
                        <a:spcBef>
                          <a:spcPts val="0"/>
                        </a:spcBef>
                        <a:spcAft>
                          <a:spcPts val="0"/>
                        </a:spcAft>
                      </a:pPr>
                      <a:r>
                        <a:rPr lang="en-US" sz="1200" dirty="0">
                          <a:effectLst/>
                          <a:latin typeface="+mn-lt"/>
                        </a:rPr>
                        <a:t>3</a:t>
                      </a:r>
                    </a:p>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50077" marR="50077" marT="0" marB="0">
                    <a:solidFill>
                      <a:schemeClr val="bg2">
                        <a:lumMod val="60000"/>
                        <a:lumOff val="40000"/>
                      </a:schemeClr>
                    </a:solidFill>
                  </a:tcPr>
                </a:tc>
                <a:tc>
                  <a:txBody>
                    <a:bodyPr/>
                    <a:lstStyle/>
                    <a:p>
                      <a:pPr marL="0" marR="0">
                        <a:lnSpc>
                          <a:spcPct val="115000"/>
                        </a:lnSpc>
                        <a:spcBef>
                          <a:spcPts val="0"/>
                        </a:spcBef>
                        <a:spcAft>
                          <a:spcPts val="0"/>
                        </a:spcAft>
                      </a:pPr>
                      <a:r>
                        <a:rPr lang="en-US" sz="1200" dirty="0">
                          <a:solidFill>
                            <a:schemeClr val="tx2"/>
                          </a:solidFill>
                          <a:effectLst/>
                          <a:latin typeface="Georgia"/>
                          <a:cs typeface="Georgia"/>
                        </a:rPr>
                        <a:t>Physical plant of church should be accessible, clean and presentable.</a:t>
                      </a:r>
                      <a:endParaRPr lang="en-US" sz="1200" dirty="0">
                        <a:solidFill>
                          <a:schemeClr val="tx2"/>
                        </a:solidFill>
                        <a:effectLst/>
                        <a:latin typeface="Georgia"/>
                        <a:ea typeface="Calibri"/>
                        <a:cs typeface="Georgia"/>
                      </a:endParaRPr>
                    </a:p>
                  </a:txBody>
                  <a:tcPr marL="50077" marR="50077"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200" dirty="0">
                          <a:effectLst/>
                          <a:latin typeface="+mn-lt"/>
                        </a:rPr>
                        <a:t>3</a:t>
                      </a:r>
                    </a:p>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50077" marR="50077" marT="0" marB="0">
                    <a:solidFill>
                      <a:srgbClr val="C9DFAF"/>
                    </a:solidFill>
                  </a:tcPr>
                </a:tc>
                <a:tc>
                  <a:txBody>
                    <a:bodyPr/>
                    <a:lstStyle/>
                    <a:p>
                      <a:pPr marL="0" marR="0">
                        <a:lnSpc>
                          <a:spcPct val="115000"/>
                        </a:lnSpc>
                        <a:spcBef>
                          <a:spcPts val="0"/>
                        </a:spcBef>
                        <a:spcAft>
                          <a:spcPts val="0"/>
                        </a:spcAft>
                      </a:pPr>
                      <a:r>
                        <a:rPr lang="en-US" sz="1200" dirty="0">
                          <a:solidFill>
                            <a:srgbClr val="1F2123"/>
                          </a:solidFill>
                          <a:effectLst/>
                          <a:latin typeface="Georgia"/>
                          <a:cs typeface="Georgia"/>
                        </a:rPr>
                        <a:t>Invite other Orthodox worshippers to bible study, prayer worship.</a:t>
                      </a:r>
                      <a:endParaRPr lang="en-US" sz="1200" dirty="0">
                        <a:solidFill>
                          <a:srgbClr val="1F2123"/>
                        </a:solidFill>
                        <a:effectLst/>
                        <a:latin typeface="Georgia"/>
                        <a:ea typeface="Calibri"/>
                        <a:cs typeface="Georgia"/>
                      </a:endParaRPr>
                    </a:p>
                  </a:txBody>
                  <a:tcPr marL="50077" marR="50077" marT="0" marB="0">
                    <a:solidFill>
                      <a:srgbClr val="C9DFAF"/>
                    </a:solidFill>
                  </a:tcPr>
                </a:tc>
                <a:tc>
                  <a:txBody>
                    <a:bodyPr/>
                    <a:lstStyle/>
                    <a:p>
                      <a:pPr marL="0" marR="0" algn="ctr">
                        <a:lnSpc>
                          <a:spcPct val="115000"/>
                        </a:lnSpc>
                        <a:spcBef>
                          <a:spcPts val="0"/>
                        </a:spcBef>
                        <a:spcAft>
                          <a:spcPts val="0"/>
                        </a:spcAft>
                      </a:pPr>
                      <a:r>
                        <a:rPr lang="en-US" sz="1200" dirty="0">
                          <a:effectLst/>
                          <a:latin typeface="+mn-lt"/>
                        </a:rPr>
                        <a:t>3</a:t>
                      </a:r>
                    </a:p>
                    <a:p>
                      <a:pPr marL="0" marR="0" algn="ctr">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50077" marR="50077" marT="0" marB="0">
                    <a:solidFill>
                      <a:schemeClr val="accent2">
                        <a:lumMod val="60000"/>
                        <a:lumOff val="40000"/>
                      </a:schemeClr>
                    </a:solidFill>
                  </a:tcPr>
                </a:tc>
                <a:tc>
                  <a:txBody>
                    <a:bodyPr/>
                    <a:lstStyle/>
                    <a:p>
                      <a:pPr marL="0" marR="0">
                        <a:lnSpc>
                          <a:spcPct val="115000"/>
                        </a:lnSpc>
                        <a:spcBef>
                          <a:spcPts val="0"/>
                        </a:spcBef>
                        <a:spcAft>
                          <a:spcPts val="0"/>
                        </a:spcAft>
                      </a:pPr>
                      <a:r>
                        <a:rPr lang="en-US" sz="1200" dirty="0">
                          <a:solidFill>
                            <a:srgbClr val="1F2123"/>
                          </a:solidFill>
                          <a:effectLst/>
                          <a:latin typeface="Georgia"/>
                          <a:cs typeface="Georgia"/>
                        </a:rPr>
                        <a:t>Place ill members on prayers list for prayer group and community with family members follow up not just the person who is ill.</a:t>
                      </a:r>
                      <a:endParaRPr lang="en-US" sz="1200" dirty="0">
                        <a:solidFill>
                          <a:srgbClr val="1F2123"/>
                        </a:solidFill>
                        <a:effectLst/>
                        <a:latin typeface="Georgia"/>
                        <a:ea typeface="Calibri"/>
                        <a:cs typeface="Georgia"/>
                      </a:endParaRPr>
                    </a:p>
                  </a:txBody>
                  <a:tcPr marL="50077" marR="50077" marT="0" marB="0">
                    <a:solidFill>
                      <a:schemeClr val="accent2">
                        <a:lumMod val="60000"/>
                        <a:lumOff val="40000"/>
                      </a:schemeClr>
                    </a:solidFill>
                  </a:tcPr>
                </a:tc>
              </a:tr>
            </a:tbl>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10464728"/>
      </p:ext>
    </p:extLst>
  </p:cSld>
  <p:clrMapOvr>
    <a:masterClrMapping/>
  </p:clrMapOvr>
  <p:transition spd="slow" advClick="0" advTm="40000">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28</a:t>
            </a:fld>
            <a:endParaRPr lang="en-US" dirty="0"/>
          </a:p>
        </p:txBody>
      </p:sp>
      <p:graphicFrame>
        <p:nvGraphicFramePr>
          <p:cNvPr id="9" name="Content Placeholder 5"/>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88240997"/>
              </p:ext>
            </p:extLst>
          </p:nvPr>
        </p:nvGraphicFramePr>
        <p:xfrm>
          <a:off x="914399" y="914400"/>
          <a:ext cx="7315201" cy="4800599"/>
        </p:xfrm>
        <a:graphic>
          <a:graphicData uri="http://schemas.openxmlformats.org/drawingml/2006/table">
            <a:tbl>
              <a:tblPr firstRow="1" bandRow="1">
                <a:tableStyleId>{5C22544A-7EE6-4342-B048-85BDC9FD1C3A}</a:tableStyleId>
              </a:tblPr>
              <a:tblGrid>
                <a:gridCol w="182680"/>
                <a:gridCol w="2258723"/>
                <a:gridCol w="180178"/>
                <a:gridCol w="2252217"/>
                <a:gridCol w="225221"/>
                <a:gridCol w="2216182"/>
              </a:tblGrid>
              <a:tr h="515362">
                <a:tc gridSpan="6">
                  <a:txBody>
                    <a:bodyPr/>
                    <a:lstStyle/>
                    <a:p>
                      <a:pPr marL="0" marR="0" algn="ctr">
                        <a:lnSpc>
                          <a:spcPct val="115000"/>
                        </a:lnSpc>
                        <a:spcBef>
                          <a:spcPts val="0"/>
                        </a:spcBef>
                        <a:spcAft>
                          <a:spcPts val="0"/>
                        </a:spcAft>
                      </a:pPr>
                      <a:r>
                        <a:rPr lang="en-US" sz="1600" dirty="0">
                          <a:effectLst/>
                          <a:latin typeface="+mn-lt"/>
                        </a:rPr>
                        <a:t>ACTION PLANS BY</a:t>
                      </a:r>
                      <a:r>
                        <a:rPr lang="en-US" sz="1600" dirty="0" smtClean="0">
                          <a:effectLst/>
                          <a:latin typeface="+mn-lt"/>
                        </a:rPr>
                        <a:t> PARISHIONER NEED cont.</a:t>
                      </a:r>
                      <a:endParaRPr lang="en-US" sz="1600" dirty="0">
                        <a:effectLst/>
                        <a:latin typeface="+mn-lt"/>
                        <a:ea typeface="Calibri"/>
                        <a:cs typeface="Times New Roman"/>
                      </a:endParaRPr>
                    </a:p>
                  </a:txBody>
                  <a:tcPr marL="50077" marR="50077"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5104">
                <a:tc gridSpan="2">
                  <a:txBody>
                    <a:bodyPr/>
                    <a:lstStyle/>
                    <a:p>
                      <a:pPr marL="0" marR="0" algn="ctr">
                        <a:lnSpc>
                          <a:spcPct val="115000"/>
                        </a:lnSpc>
                        <a:spcBef>
                          <a:spcPts val="0"/>
                        </a:spcBef>
                        <a:spcAft>
                          <a:spcPts val="0"/>
                        </a:spcAft>
                      </a:pPr>
                      <a:r>
                        <a:rPr lang="en-US" sz="1200" b="1" dirty="0" smtClean="0">
                          <a:solidFill>
                            <a:schemeClr val="bg1"/>
                          </a:solidFill>
                          <a:effectLst/>
                          <a:latin typeface="+mn-lt"/>
                        </a:rPr>
                        <a:t>Maximize Worship Experience</a:t>
                      </a:r>
                      <a:endParaRPr lang="en-US" sz="1200" b="1" dirty="0">
                        <a:solidFill>
                          <a:schemeClr val="bg1"/>
                        </a:solidFill>
                        <a:effectLst/>
                        <a:latin typeface="+mn-lt"/>
                        <a:ea typeface="Calibri"/>
                        <a:cs typeface="Times New Roman"/>
                      </a:endParaRPr>
                    </a:p>
                  </a:txBody>
                  <a:tcPr marL="50077" marR="50077" marT="0" marB="0">
                    <a:solidFill>
                      <a:schemeClr val="bg2"/>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b="1" dirty="0">
                          <a:solidFill>
                            <a:srgbClr val="FFFFFF"/>
                          </a:solidFill>
                          <a:effectLst/>
                        </a:rPr>
                        <a:t>Generate New</a:t>
                      </a:r>
                      <a:r>
                        <a:rPr lang="en-US" sz="1200" b="1" dirty="0" smtClean="0">
                          <a:solidFill>
                            <a:srgbClr val="FFFFFF"/>
                          </a:solidFill>
                          <a:effectLst/>
                        </a:rPr>
                        <a:t> Parishioners</a:t>
                      </a:r>
                      <a:endParaRPr lang="en-US" sz="1200" b="1" dirty="0">
                        <a:solidFill>
                          <a:srgbClr val="FFFFFF"/>
                        </a:solidFill>
                        <a:effectLst/>
                        <a:latin typeface="Calibri"/>
                        <a:ea typeface="Calibri"/>
                        <a:cs typeface="Times New Roman"/>
                      </a:endParaRPr>
                    </a:p>
                  </a:txBody>
                  <a:tcPr marL="50077" marR="50077" marT="0" marB="0">
                    <a:solidFill>
                      <a:srgbClr val="89AA68"/>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b="1" dirty="0">
                          <a:solidFill>
                            <a:srgbClr val="FFFFFF"/>
                          </a:solidFill>
                          <a:effectLst/>
                        </a:rPr>
                        <a:t>Revitalize Lapsed</a:t>
                      </a:r>
                      <a:r>
                        <a:rPr lang="en-US" sz="1200" b="1" dirty="0" smtClean="0">
                          <a:solidFill>
                            <a:srgbClr val="FFFFFF"/>
                          </a:solidFill>
                          <a:effectLst/>
                        </a:rPr>
                        <a:t> Parishioners</a:t>
                      </a:r>
                      <a:endParaRPr lang="en-US" sz="1200" b="1" dirty="0">
                        <a:solidFill>
                          <a:srgbClr val="FFFFFF"/>
                        </a:solidFill>
                        <a:effectLst/>
                        <a:latin typeface="Calibri"/>
                        <a:ea typeface="Calibri"/>
                        <a:cs typeface="Times New Roman"/>
                      </a:endParaRPr>
                    </a:p>
                  </a:txBody>
                  <a:tcPr marL="50077" marR="50077" marT="0" marB="0">
                    <a:solidFill>
                      <a:schemeClr val="accent2"/>
                    </a:solidFill>
                  </a:tcPr>
                </a:tc>
                <a:tc hMerge="1">
                  <a:txBody>
                    <a:bodyPr/>
                    <a:lstStyle/>
                    <a:p>
                      <a:endParaRPr lang="en-US"/>
                    </a:p>
                  </a:txBody>
                  <a:tcPr/>
                </a:tc>
              </a:tr>
              <a:tr h="1422400">
                <a:tc>
                  <a:txBody>
                    <a:bodyPr/>
                    <a:lstStyle/>
                    <a:p>
                      <a:pPr marL="0" marR="0" algn="ctr">
                        <a:lnSpc>
                          <a:spcPct val="115000"/>
                        </a:lnSpc>
                        <a:spcBef>
                          <a:spcPts val="0"/>
                        </a:spcBef>
                        <a:spcAft>
                          <a:spcPts val="0"/>
                        </a:spcAft>
                      </a:pPr>
                      <a:r>
                        <a:rPr lang="en-US" sz="1200" dirty="0" smtClean="0">
                          <a:solidFill>
                            <a:srgbClr val="1F2123"/>
                          </a:solidFill>
                          <a:effectLst/>
                          <a:latin typeface="+mn-lt"/>
                          <a:cs typeface="Georgia"/>
                        </a:rPr>
                        <a:t>4</a:t>
                      </a:r>
                    </a:p>
                    <a:p>
                      <a:pPr marL="0" marR="0" algn="ctr">
                        <a:lnSpc>
                          <a:spcPct val="115000"/>
                        </a:lnSpc>
                        <a:spcBef>
                          <a:spcPts val="0"/>
                        </a:spcBef>
                        <a:spcAft>
                          <a:spcPts val="0"/>
                        </a:spcAft>
                      </a:pPr>
                      <a:r>
                        <a:rPr lang="en-US" sz="1200" dirty="0">
                          <a:solidFill>
                            <a:srgbClr val="1F2123"/>
                          </a:solidFill>
                          <a:effectLst/>
                          <a:latin typeface="+mn-lt"/>
                          <a:cs typeface="Georgia"/>
                        </a:rPr>
                        <a:t> </a:t>
                      </a:r>
                      <a:endParaRPr lang="en-US" sz="1200" dirty="0">
                        <a:solidFill>
                          <a:srgbClr val="1F2123"/>
                        </a:solidFill>
                        <a:effectLst/>
                        <a:latin typeface="+mn-lt"/>
                        <a:ea typeface="Calibri"/>
                        <a:cs typeface="Georgia"/>
                      </a:endParaRPr>
                    </a:p>
                  </a:txBody>
                  <a:tcPr marL="50077" marR="50077" marT="0" marB="0">
                    <a:solidFill>
                      <a:schemeClr val="bg2">
                        <a:lumMod val="60000"/>
                        <a:lumOff val="40000"/>
                      </a:schemeClr>
                    </a:solidFill>
                  </a:tcPr>
                </a:tc>
                <a:tc>
                  <a:txBody>
                    <a:bodyPr/>
                    <a:lstStyle/>
                    <a:p>
                      <a:pPr marL="0" marR="0">
                        <a:lnSpc>
                          <a:spcPct val="115000"/>
                        </a:lnSpc>
                        <a:spcBef>
                          <a:spcPts val="0"/>
                        </a:spcBef>
                        <a:spcAft>
                          <a:spcPts val="0"/>
                        </a:spcAft>
                      </a:pPr>
                      <a:r>
                        <a:rPr lang="en-US" sz="1200" dirty="0" smtClean="0">
                          <a:solidFill>
                            <a:schemeClr val="tx2"/>
                          </a:solidFill>
                          <a:effectLst/>
                          <a:latin typeface="Georgia"/>
                          <a:cs typeface="Georgia"/>
                        </a:rPr>
                        <a:t>From entry to exit worship experience should be positive, warm, friendly and upbeat.</a:t>
                      </a:r>
                      <a:endParaRPr lang="en-US" sz="1200" dirty="0">
                        <a:solidFill>
                          <a:schemeClr val="tx2"/>
                        </a:solidFill>
                        <a:effectLst/>
                        <a:latin typeface="Georgia"/>
                        <a:ea typeface="Calibri"/>
                        <a:cs typeface="Georgia"/>
                      </a:endParaRPr>
                    </a:p>
                  </a:txBody>
                  <a:tcPr marL="50077" marR="50077"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200" dirty="0" smtClean="0">
                          <a:solidFill>
                            <a:srgbClr val="1F2123"/>
                          </a:solidFill>
                          <a:effectLst/>
                          <a:latin typeface="+mn-lt"/>
                          <a:cs typeface="Georgia"/>
                        </a:rPr>
                        <a:t>4</a:t>
                      </a:r>
                    </a:p>
                    <a:p>
                      <a:pPr marL="0" marR="0" algn="ctr">
                        <a:lnSpc>
                          <a:spcPct val="115000"/>
                        </a:lnSpc>
                        <a:spcBef>
                          <a:spcPts val="0"/>
                        </a:spcBef>
                        <a:spcAft>
                          <a:spcPts val="0"/>
                        </a:spcAft>
                      </a:pPr>
                      <a:r>
                        <a:rPr lang="en-US" sz="1200" dirty="0">
                          <a:solidFill>
                            <a:srgbClr val="1F2123"/>
                          </a:solidFill>
                          <a:effectLst/>
                          <a:latin typeface="+mn-lt"/>
                          <a:cs typeface="Georgia"/>
                        </a:rPr>
                        <a:t> </a:t>
                      </a:r>
                      <a:endParaRPr lang="en-US" sz="1200" dirty="0">
                        <a:solidFill>
                          <a:srgbClr val="1F2123"/>
                        </a:solidFill>
                        <a:effectLst/>
                        <a:latin typeface="+mn-lt"/>
                        <a:ea typeface="Calibri"/>
                        <a:cs typeface="Georgia"/>
                      </a:endParaRPr>
                    </a:p>
                  </a:txBody>
                  <a:tcPr marL="50077" marR="50077" marT="0" marB="0">
                    <a:solidFill>
                      <a:srgbClr val="C9DFAF"/>
                    </a:solidFill>
                  </a:tcPr>
                </a:tc>
                <a:tc>
                  <a:txBody>
                    <a:bodyPr/>
                    <a:lstStyle/>
                    <a:p>
                      <a:pPr marL="0" marR="0">
                        <a:lnSpc>
                          <a:spcPct val="115000"/>
                        </a:lnSpc>
                        <a:spcBef>
                          <a:spcPts val="0"/>
                        </a:spcBef>
                        <a:spcAft>
                          <a:spcPts val="0"/>
                        </a:spcAft>
                      </a:pPr>
                      <a:r>
                        <a:rPr lang="en-US" sz="1200" dirty="0" smtClean="0">
                          <a:solidFill>
                            <a:srgbClr val="1F2123"/>
                          </a:solidFill>
                          <a:effectLst/>
                          <a:latin typeface="Georgia"/>
                          <a:cs typeface="Georgia"/>
                        </a:rPr>
                        <a:t>Place at least 5 guest-blogging posts per month.</a:t>
                      </a:r>
                      <a:endParaRPr lang="en-US" sz="1200" dirty="0">
                        <a:solidFill>
                          <a:srgbClr val="1F2123"/>
                        </a:solidFill>
                        <a:effectLst/>
                        <a:latin typeface="Georgia"/>
                        <a:ea typeface="Calibri"/>
                        <a:cs typeface="Georgia"/>
                      </a:endParaRPr>
                    </a:p>
                  </a:txBody>
                  <a:tcPr marL="50077" marR="50077" marT="0" marB="0">
                    <a:solidFill>
                      <a:srgbClr val="C9DFAF"/>
                    </a:solidFill>
                  </a:tcPr>
                </a:tc>
                <a:tc>
                  <a:txBody>
                    <a:bodyPr/>
                    <a:lstStyle/>
                    <a:p>
                      <a:pPr marL="0" marR="0" algn="ctr">
                        <a:lnSpc>
                          <a:spcPct val="115000"/>
                        </a:lnSpc>
                        <a:spcBef>
                          <a:spcPts val="0"/>
                        </a:spcBef>
                        <a:spcAft>
                          <a:spcPts val="0"/>
                        </a:spcAft>
                      </a:pPr>
                      <a:r>
                        <a:rPr lang="en-US" sz="1200" dirty="0" smtClean="0">
                          <a:solidFill>
                            <a:srgbClr val="1F2123"/>
                          </a:solidFill>
                          <a:effectLst/>
                          <a:latin typeface="+mn-lt"/>
                          <a:cs typeface="Georgia"/>
                        </a:rPr>
                        <a:t>4</a:t>
                      </a:r>
                    </a:p>
                    <a:p>
                      <a:pPr marL="0" marR="0" algn="ctr">
                        <a:lnSpc>
                          <a:spcPct val="115000"/>
                        </a:lnSpc>
                        <a:spcBef>
                          <a:spcPts val="0"/>
                        </a:spcBef>
                        <a:spcAft>
                          <a:spcPts val="0"/>
                        </a:spcAft>
                      </a:pPr>
                      <a:r>
                        <a:rPr lang="en-US" sz="1200" dirty="0">
                          <a:solidFill>
                            <a:srgbClr val="1F2123"/>
                          </a:solidFill>
                          <a:effectLst/>
                          <a:latin typeface="+mn-lt"/>
                          <a:cs typeface="Georgia"/>
                        </a:rPr>
                        <a:t> </a:t>
                      </a:r>
                      <a:endParaRPr lang="en-US" sz="1200" dirty="0">
                        <a:solidFill>
                          <a:srgbClr val="1F2123"/>
                        </a:solidFill>
                        <a:effectLst/>
                        <a:latin typeface="+mn-lt"/>
                        <a:ea typeface="Calibri"/>
                        <a:cs typeface="Georgia"/>
                      </a:endParaRPr>
                    </a:p>
                  </a:txBody>
                  <a:tcPr marL="50077" marR="50077" marT="0" marB="0">
                    <a:solidFill>
                      <a:schemeClr val="accent2">
                        <a:lumMod val="60000"/>
                        <a:lumOff val="40000"/>
                      </a:schemeClr>
                    </a:solidFill>
                  </a:tcPr>
                </a:tc>
                <a:tc>
                  <a:txBody>
                    <a:bodyPr/>
                    <a:lstStyle/>
                    <a:p>
                      <a:pPr marL="0" marR="0">
                        <a:lnSpc>
                          <a:spcPct val="115000"/>
                        </a:lnSpc>
                        <a:spcBef>
                          <a:spcPts val="0"/>
                        </a:spcBef>
                        <a:spcAft>
                          <a:spcPts val="0"/>
                        </a:spcAft>
                      </a:pPr>
                      <a:r>
                        <a:rPr lang="en-US" sz="1200" dirty="0" smtClean="0">
                          <a:solidFill>
                            <a:srgbClr val="1F2123"/>
                          </a:solidFill>
                          <a:effectLst/>
                          <a:latin typeface="Georgia"/>
                          <a:cs typeface="Georgia"/>
                        </a:rPr>
                        <a:t>Make lapsed members honored guests at events such a </a:t>
                      </a:r>
                      <a:r>
                        <a:rPr lang="en-US" sz="1200" dirty="0" err="1" smtClean="0">
                          <a:solidFill>
                            <a:srgbClr val="1F2123"/>
                          </a:solidFill>
                          <a:effectLst/>
                          <a:latin typeface="Georgia"/>
                          <a:cs typeface="Georgia"/>
                        </a:rPr>
                        <a:t>glendis</a:t>
                      </a:r>
                      <a:r>
                        <a:rPr lang="en-US" sz="1200" dirty="0" smtClean="0">
                          <a:solidFill>
                            <a:srgbClr val="1F2123"/>
                          </a:solidFill>
                          <a:effectLst/>
                          <a:latin typeface="Georgia"/>
                          <a:cs typeface="Georgia"/>
                        </a:rPr>
                        <a:t>, breakfast.</a:t>
                      </a:r>
                      <a:endParaRPr lang="en-US" sz="1200" dirty="0">
                        <a:solidFill>
                          <a:srgbClr val="1F2123"/>
                        </a:solidFill>
                        <a:effectLst/>
                        <a:latin typeface="Georgia"/>
                        <a:ea typeface="Calibri"/>
                        <a:cs typeface="Georgia"/>
                      </a:endParaRPr>
                    </a:p>
                  </a:txBody>
                  <a:tcPr marL="50077" marR="50077" marT="0" marB="0">
                    <a:solidFill>
                      <a:schemeClr val="accent2">
                        <a:lumMod val="60000"/>
                        <a:lumOff val="40000"/>
                      </a:schemeClr>
                    </a:solidFill>
                  </a:tcPr>
                </a:tc>
              </a:tr>
              <a:tr h="1422400">
                <a:tc>
                  <a:txBody>
                    <a:bodyPr/>
                    <a:lstStyle/>
                    <a:p>
                      <a:pPr marL="0" marR="0" algn="ctr">
                        <a:lnSpc>
                          <a:spcPct val="115000"/>
                        </a:lnSpc>
                        <a:spcBef>
                          <a:spcPts val="0"/>
                        </a:spcBef>
                        <a:spcAft>
                          <a:spcPts val="0"/>
                        </a:spcAft>
                      </a:pPr>
                      <a:r>
                        <a:rPr lang="en-US" sz="1200" dirty="0" smtClean="0">
                          <a:solidFill>
                            <a:srgbClr val="1F2123"/>
                          </a:solidFill>
                          <a:effectLst/>
                          <a:latin typeface="+mn-lt"/>
                          <a:ea typeface="Calibri"/>
                          <a:cs typeface="Georgia"/>
                        </a:rPr>
                        <a:t>5</a:t>
                      </a:r>
                      <a:endParaRPr lang="en-US" sz="1200" dirty="0">
                        <a:solidFill>
                          <a:srgbClr val="1F2123"/>
                        </a:solidFill>
                        <a:effectLst/>
                        <a:latin typeface="+mn-lt"/>
                        <a:ea typeface="Calibri"/>
                        <a:cs typeface="Georgia"/>
                      </a:endParaRPr>
                    </a:p>
                  </a:txBody>
                  <a:tcPr marL="50077" marR="50077" marT="0" marB="0">
                    <a:solidFill>
                      <a:schemeClr val="bg2">
                        <a:lumMod val="60000"/>
                        <a:lumOff val="40000"/>
                      </a:schemeClr>
                    </a:solidFill>
                  </a:tcPr>
                </a:tc>
                <a:tc>
                  <a:txBody>
                    <a:bodyPr/>
                    <a:lstStyle/>
                    <a:p>
                      <a:pPr marL="0" marR="0">
                        <a:lnSpc>
                          <a:spcPct val="115000"/>
                        </a:lnSpc>
                        <a:spcBef>
                          <a:spcPts val="0"/>
                        </a:spcBef>
                        <a:spcAft>
                          <a:spcPts val="0"/>
                        </a:spcAft>
                      </a:pPr>
                      <a:r>
                        <a:rPr lang="en-US" sz="1200" dirty="0" smtClean="0">
                          <a:solidFill>
                            <a:schemeClr val="tx2"/>
                          </a:solidFill>
                          <a:effectLst/>
                          <a:latin typeface="Georgia"/>
                          <a:cs typeface="Georgia"/>
                        </a:rPr>
                        <a:t>Communication by bulletin, web, </a:t>
                      </a:r>
                      <a:r>
                        <a:rPr lang="en-US" sz="1200" dirty="0" err="1" smtClean="0">
                          <a:solidFill>
                            <a:schemeClr val="tx2"/>
                          </a:solidFill>
                          <a:effectLst/>
                          <a:latin typeface="Georgia"/>
                          <a:cs typeface="Georgia"/>
                        </a:rPr>
                        <a:t>e</a:t>
                      </a:r>
                      <a:r>
                        <a:rPr lang="en-US" sz="1200" dirty="0" smtClean="0">
                          <a:solidFill>
                            <a:schemeClr val="tx2"/>
                          </a:solidFill>
                          <a:effectLst/>
                          <a:latin typeface="Georgia"/>
                          <a:cs typeface="Georgia"/>
                        </a:rPr>
                        <a:t>-blast should prepare worshippers for knowledge of bible reading, hymn, saints holidays.</a:t>
                      </a:r>
                      <a:endParaRPr lang="en-US" sz="1200" dirty="0">
                        <a:solidFill>
                          <a:schemeClr val="tx2"/>
                        </a:solidFill>
                        <a:effectLst/>
                        <a:latin typeface="Georgia"/>
                        <a:ea typeface="Calibri"/>
                        <a:cs typeface="Georgia"/>
                      </a:endParaRPr>
                    </a:p>
                  </a:txBody>
                  <a:tcPr marL="50077" marR="50077"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200" dirty="0" smtClean="0">
                          <a:solidFill>
                            <a:srgbClr val="1F2123"/>
                          </a:solidFill>
                          <a:effectLst/>
                          <a:latin typeface="+mn-lt"/>
                          <a:ea typeface="Calibri"/>
                          <a:cs typeface="Georgia"/>
                        </a:rPr>
                        <a:t>5</a:t>
                      </a:r>
                      <a:endParaRPr lang="en-US" sz="1200" dirty="0">
                        <a:solidFill>
                          <a:srgbClr val="1F2123"/>
                        </a:solidFill>
                        <a:effectLst/>
                        <a:latin typeface="+mn-lt"/>
                        <a:ea typeface="Calibri"/>
                        <a:cs typeface="Georgia"/>
                      </a:endParaRPr>
                    </a:p>
                  </a:txBody>
                  <a:tcPr marL="50077" marR="50077" marT="0" marB="0">
                    <a:solidFill>
                      <a:srgbClr val="C9DFAF"/>
                    </a:solidFill>
                  </a:tcPr>
                </a:tc>
                <a:tc>
                  <a:txBody>
                    <a:bodyPr/>
                    <a:lstStyle/>
                    <a:p>
                      <a:pPr marL="0" marR="0">
                        <a:lnSpc>
                          <a:spcPct val="115000"/>
                        </a:lnSpc>
                        <a:spcBef>
                          <a:spcPts val="0"/>
                        </a:spcBef>
                        <a:spcAft>
                          <a:spcPts val="0"/>
                        </a:spcAft>
                      </a:pPr>
                      <a:r>
                        <a:rPr lang="en-US" sz="1200" dirty="0" smtClean="0">
                          <a:solidFill>
                            <a:srgbClr val="1F2123"/>
                          </a:solidFill>
                          <a:effectLst/>
                          <a:latin typeface="Georgia"/>
                          <a:cs typeface="Georgia"/>
                        </a:rPr>
                        <a:t>Enhance web page to include music icons heritage information.</a:t>
                      </a:r>
                      <a:endParaRPr lang="en-US" sz="1200" dirty="0">
                        <a:solidFill>
                          <a:srgbClr val="1F2123"/>
                        </a:solidFill>
                        <a:effectLst/>
                        <a:latin typeface="Georgia"/>
                        <a:ea typeface="Calibri"/>
                        <a:cs typeface="Georgia"/>
                      </a:endParaRPr>
                    </a:p>
                  </a:txBody>
                  <a:tcPr marL="50077" marR="50077" marT="0" marB="0">
                    <a:solidFill>
                      <a:srgbClr val="C9DFAF"/>
                    </a:solidFill>
                  </a:tcPr>
                </a:tc>
                <a:tc>
                  <a:txBody>
                    <a:bodyPr/>
                    <a:lstStyle/>
                    <a:p>
                      <a:pPr marL="0" marR="0" algn="ctr">
                        <a:lnSpc>
                          <a:spcPct val="115000"/>
                        </a:lnSpc>
                        <a:spcBef>
                          <a:spcPts val="0"/>
                        </a:spcBef>
                        <a:spcAft>
                          <a:spcPts val="0"/>
                        </a:spcAft>
                      </a:pPr>
                      <a:r>
                        <a:rPr lang="en-US" sz="1200" dirty="0" smtClean="0">
                          <a:solidFill>
                            <a:srgbClr val="1F2123"/>
                          </a:solidFill>
                          <a:effectLst/>
                          <a:latin typeface="+mn-lt"/>
                          <a:ea typeface="Calibri"/>
                          <a:cs typeface="Georgia"/>
                        </a:rPr>
                        <a:t>5</a:t>
                      </a:r>
                      <a:endParaRPr lang="en-US" sz="1200" dirty="0">
                        <a:solidFill>
                          <a:srgbClr val="1F2123"/>
                        </a:solidFill>
                        <a:effectLst/>
                        <a:latin typeface="+mn-lt"/>
                        <a:ea typeface="Calibri"/>
                        <a:cs typeface="Georgia"/>
                      </a:endParaRPr>
                    </a:p>
                  </a:txBody>
                  <a:tcPr marL="50077" marR="50077" marT="0" marB="0">
                    <a:solidFill>
                      <a:schemeClr val="accent2">
                        <a:lumMod val="60000"/>
                        <a:lumOff val="40000"/>
                      </a:schemeClr>
                    </a:solidFill>
                  </a:tcPr>
                </a:tc>
                <a:tc>
                  <a:txBody>
                    <a:bodyPr/>
                    <a:lstStyle/>
                    <a:p>
                      <a:pPr marL="0" marR="0">
                        <a:lnSpc>
                          <a:spcPct val="115000"/>
                        </a:lnSpc>
                        <a:spcBef>
                          <a:spcPts val="0"/>
                        </a:spcBef>
                        <a:spcAft>
                          <a:spcPts val="0"/>
                        </a:spcAft>
                      </a:pPr>
                      <a:r>
                        <a:rPr lang="en-US" sz="1200" dirty="0" smtClean="0">
                          <a:solidFill>
                            <a:srgbClr val="1F2123"/>
                          </a:solidFill>
                          <a:effectLst/>
                          <a:latin typeface="Georgia"/>
                          <a:cs typeface="Georgia"/>
                        </a:rPr>
                        <a:t>Encourage legacy giving to those who have had family here but may have moved out of state in the family name.</a:t>
                      </a:r>
                      <a:endParaRPr lang="en-US" sz="1200" dirty="0">
                        <a:solidFill>
                          <a:srgbClr val="1F2123"/>
                        </a:solidFill>
                        <a:effectLst/>
                        <a:latin typeface="Georgia"/>
                        <a:ea typeface="Calibri"/>
                        <a:cs typeface="Georgia"/>
                      </a:endParaRPr>
                    </a:p>
                  </a:txBody>
                  <a:tcPr marL="50077" marR="50077" marT="0" marB="0">
                    <a:solidFill>
                      <a:schemeClr val="accent2">
                        <a:lumMod val="60000"/>
                        <a:lumOff val="40000"/>
                      </a:schemeClr>
                    </a:solidFill>
                  </a:tcPr>
                </a:tc>
              </a:tr>
              <a:tr h="1185333">
                <a:tc>
                  <a:txBody>
                    <a:bodyPr/>
                    <a:lstStyle/>
                    <a:p>
                      <a:pPr marL="0" marR="0" algn="ctr">
                        <a:lnSpc>
                          <a:spcPct val="115000"/>
                        </a:lnSpc>
                        <a:spcBef>
                          <a:spcPts val="0"/>
                        </a:spcBef>
                        <a:spcAft>
                          <a:spcPts val="0"/>
                        </a:spcAft>
                      </a:pPr>
                      <a:r>
                        <a:rPr lang="en-US" sz="1200" dirty="0" smtClean="0">
                          <a:solidFill>
                            <a:srgbClr val="1F2123"/>
                          </a:solidFill>
                          <a:effectLst/>
                          <a:latin typeface="+mn-lt"/>
                          <a:cs typeface="Georgia"/>
                        </a:rPr>
                        <a:t>6</a:t>
                      </a:r>
                    </a:p>
                    <a:p>
                      <a:pPr marL="0" marR="0" algn="ctr">
                        <a:lnSpc>
                          <a:spcPct val="115000"/>
                        </a:lnSpc>
                        <a:spcBef>
                          <a:spcPts val="0"/>
                        </a:spcBef>
                        <a:spcAft>
                          <a:spcPts val="0"/>
                        </a:spcAft>
                      </a:pPr>
                      <a:r>
                        <a:rPr lang="en-US" sz="1200" dirty="0">
                          <a:solidFill>
                            <a:srgbClr val="1F2123"/>
                          </a:solidFill>
                          <a:effectLst/>
                          <a:latin typeface="+mn-lt"/>
                          <a:cs typeface="Georgia"/>
                        </a:rPr>
                        <a:t> </a:t>
                      </a:r>
                      <a:endParaRPr lang="en-US" sz="1200" dirty="0">
                        <a:solidFill>
                          <a:srgbClr val="1F2123"/>
                        </a:solidFill>
                        <a:effectLst/>
                        <a:latin typeface="+mn-lt"/>
                        <a:ea typeface="Calibri"/>
                        <a:cs typeface="Georgia"/>
                      </a:endParaRPr>
                    </a:p>
                  </a:txBody>
                  <a:tcPr marL="50077" marR="50077" marT="0" marB="0">
                    <a:solidFill>
                      <a:schemeClr val="bg2">
                        <a:lumMod val="60000"/>
                        <a:lumOff val="40000"/>
                      </a:schemeClr>
                    </a:solidFill>
                  </a:tcPr>
                </a:tc>
                <a:tc>
                  <a:txBody>
                    <a:bodyPr/>
                    <a:lstStyle/>
                    <a:p>
                      <a:pPr marL="0" marR="0">
                        <a:lnSpc>
                          <a:spcPct val="115000"/>
                        </a:lnSpc>
                        <a:spcBef>
                          <a:spcPts val="0"/>
                        </a:spcBef>
                        <a:spcAft>
                          <a:spcPts val="0"/>
                        </a:spcAft>
                      </a:pPr>
                      <a:r>
                        <a:rPr lang="en-US" sz="1200" dirty="0" smtClean="0">
                          <a:solidFill>
                            <a:schemeClr val="tx2"/>
                          </a:solidFill>
                          <a:effectLst/>
                          <a:latin typeface="Georgia"/>
                          <a:cs typeface="Georgia"/>
                        </a:rPr>
                        <a:t>Youth should feel inclusive in spiritual function not just extra-curricular.</a:t>
                      </a:r>
                      <a:endParaRPr lang="en-US" sz="1200" dirty="0">
                        <a:solidFill>
                          <a:schemeClr val="tx2"/>
                        </a:solidFill>
                        <a:effectLst/>
                        <a:latin typeface="Georgia"/>
                        <a:ea typeface="Calibri"/>
                        <a:cs typeface="Georgia"/>
                      </a:endParaRPr>
                    </a:p>
                  </a:txBody>
                  <a:tcPr marL="50077" marR="50077" marT="0" marB="0">
                    <a:solidFill>
                      <a:schemeClr val="bg2">
                        <a:lumMod val="60000"/>
                        <a:lumOff val="40000"/>
                      </a:schemeClr>
                    </a:solidFill>
                  </a:tcPr>
                </a:tc>
                <a:tc>
                  <a:txBody>
                    <a:bodyPr/>
                    <a:lstStyle/>
                    <a:p>
                      <a:pPr marL="0" marR="0" algn="ctr">
                        <a:lnSpc>
                          <a:spcPct val="115000"/>
                        </a:lnSpc>
                        <a:spcBef>
                          <a:spcPts val="0"/>
                        </a:spcBef>
                        <a:spcAft>
                          <a:spcPts val="0"/>
                        </a:spcAft>
                      </a:pPr>
                      <a:r>
                        <a:rPr lang="en-US" sz="1200" dirty="0" smtClean="0">
                          <a:solidFill>
                            <a:srgbClr val="1F2123"/>
                          </a:solidFill>
                          <a:effectLst/>
                          <a:latin typeface="+mn-lt"/>
                          <a:cs typeface="Georgia"/>
                        </a:rPr>
                        <a:t>6</a:t>
                      </a:r>
                    </a:p>
                    <a:p>
                      <a:pPr marL="0" marR="0" algn="ctr">
                        <a:lnSpc>
                          <a:spcPct val="115000"/>
                        </a:lnSpc>
                        <a:spcBef>
                          <a:spcPts val="0"/>
                        </a:spcBef>
                        <a:spcAft>
                          <a:spcPts val="0"/>
                        </a:spcAft>
                      </a:pPr>
                      <a:r>
                        <a:rPr lang="en-US" sz="1200" dirty="0">
                          <a:solidFill>
                            <a:srgbClr val="1F2123"/>
                          </a:solidFill>
                          <a:effectLst/>
                          <a:latin typeface="+mn-lt"/>
                          <a:cs typeface="Georgia"/>
                        </a:rPr>
                        <a:t> </a:t>
                      </a:r>
                      <a:endParaRPr lang="en-US" sz="1200" dirty="0">
                        <a:solidFill>
                          <a:srgbClr val="1F2123"/>
                        </a:solidFill>
                        <a:effectLst/>
                        <a:latin typeface="+mn-lt"/>
                        <a:ea typeface="Calibri"/>
                        <a:cs typeface="Georgia"/>
                      </a:endParaRPr>
                    </a:p>
                  </a:txBody>
                  <a:tcPr marL="50077" marR="50077" marT="0" marB="0">
                    <a:solidFill>
                      <a:srgbClr val="C9DFAF"/>
                    </a:solidFill>
                  </a:tcPr>
                </a:tc>
                <a:tc>
                  <a:txBody>
                    <a:bodyPr/>
                    <a:lstStyle/>
                    <a:p>
                      <a:pPr marL="0" marR="0">
                        <a:lnSpc>
                          <a:spcPct val="115000"/>
                        </a:lnSpc>
                        <a:spcBef>
                          <a:spcPts val="0"/>
                        </a:spcBef>
                        <a:spcAft>
                          <a:spcPts val="0"/>
                        </a:spcAft>
                      </a:pPr>
                      <a:r>
                        <a:rPr lang="en-US" sz="1200" dirty="0" smtClean="0">
                          <a:solidFill>
                            <a:srgbClr val="1F2123"/>
                          </a:solidFill>
                          <a:effectLst/>
                          <a:latin typeface="Georgia"/>
                          <a:cs typeface="Georgia"/>
                        </a:rPr>
                        <a:t>Offer novel programs for Orthodox Christians to participate. Greek school to the public-</a:t>
                      </a:r>
                      <a:r>
                        <a:rPr lang="en-US" sz="1200" baseline="0" dirty="0" smtClean="0">
                          <a:solidFill>
                            <a:srgbClr val="1F2123"/>
                          </a:solidFill>
                          <a:effectLst/>
                          <a:latin typeface="Georgia"/>
                          <a:cs typeface="Georgia"/>
                        </a:rPr>
                        <a:t> </a:t>
                      </a:r>
                      <a:r>
                        <a:rPr lang="en-US" sz="1200" i="1" baseline="0" dirty="0" smtClean="0">
                          <a:solidFill>
                            <a:srgbClr val="1F2123"/>
                          </a:solidFill>
                          <a:effectLst/>
                          <a:latin typeface="Georgia"/>
                          <a:cs typeface="Georgia"/>
                        </a:rPr>
                        <a:t>why not</a:t>
                      </a:r>
                      <a:r>
                        <a:rPr lang="en-US" sz="1200" dirty="0" smtClean="0">
                          <a:solidFill>
                            <a:srgbClr val="1F2123"/>
                          </a:solidFill>
                          <a:effectLst/>
                          <a:latin typeface="Georgia"/>
                          <a:cs typeface="Georgia"/>
                        </a:rPr>
                        <a:t>?</a:t>
                      </a:r>
                      <a:endParaRPr lang="en-US" sz="1200" dirty="0">
                        <a:solidFill>
                          <a:srgbClr val="1F2123"/>
                        </a:solidFill>
                        <a:effectLst/>
                        <a:latin typeface="Georgia"/>
                        <a:ea typeface="Calibri"/>
                        <a:cs typeface="Georgia"/>
                      </a:endParaRPr>
                    </a:p>
                  </a:txBody>
                  <a:tcPr marL="50077" marR="50077" marT="0" marB="0">
                    <a:solidFill>
                      <a:srgbClr val="C9DFAF"/>
                    </a:solidFill>
                  </a:tcPr>
                </a:tc>
                <a:tc>
                  <a:txBody>
                    <a:bodyPr/>
                    <a:lstStyle/>
                    <a:p>
                      <a:pPr marL="0" marR="0" algn="ctr">
                        <a:lnSpc>
                          <a:spcPct val="115000"/>
                        </a:lnSpc>
                        <a:spcBef>
                          <a:spcPts val="0"/>
                        </a:spcBef>
                        <a:spcAft>
                          <a:spcPts val="0"/>
                        </a:spcAft>
                      </a:pPr>
                      <a:r>
                        <a:rPr lang="en-US" sz="1200" dirty="0" smtClean="0">
                          <a:solidFill>
                            <a:srgbClr val="1F2123"/>
                          </a:solidFill>
                          <a:effectLst/>
                          <a:latin typeface="+mn-lt"/>
                          <a:cs typeface="Georgia"/>
                        </a:rPr>
                        <a:t>6</a:t>
                      </a:r>
                    </a:p>
                    <a:p>
                      <a:pPr marL="0" marR="0" algn="ctr">
                        <a:lnSpc>
                          <a:spcPct val="115000"/>
                        </a:lnSpc>
                        <a:spcBef>
                          <a:spcPts val="0"/>
                        </a:spcBef>
                        <a:spcAft>
                          <a:spcPts val="0"/>
                        </a:spcAft>
                      </a:pPr>
                      <a:r>
                        <a:rPr lang="en-US" sz="1200" dirty="0">
                          <a:solidFill>
                            <a:srgbClr val="1F2123"/>
                          </a:solidFill>
                          <a:effectLst/>
                          <a:latin typeface="+mn-lt"/>
                          <a:cs typeface="Georgia"/>
                        </a:rPr>
                        <a:t> </a:t>
                      </a:r>
                      <a:endParaRPr lang="en-US" sz="1200" dirty="0">
                        <a:solidFill>
                          <a:srgbClr val="1F2123"/>
                        </a:solidFill>
                        <a:effectLst/>
                        <a:latin typeface="+mn-lt"/>
                        <a:ea typeface="Calibri"/>
                        <a:cs typeface="Georgia"/>
                      </a:endParaRPr>
                    </a:p>
                  </a:txBody>
                  <a:tcPr marL="50077" marR="50077" marT="0" marB="0">
                    <a:solidFill>
                      <a:schemeClr val="accent2">
                        <a:lumMod val="60000"/>
                        <a:lumOff val="40000"/>
                      </a:schemeClr>
                    </a:solidFill>
                  </a:tcPr>
                </a:tc>
                <a:tc>
                  <a:txBody>
                    <a:bodyPr/>
                    <a:lstStyle/>
                    <a:p>
                      <a:pPr marL="0" marR="0">
                        <a:lnSpc>
                          <a:spcPct val="115000"/>
                        </a:lnSpc>
                        <a:spcBef>
                          <a:spcPts val="0"/>
                        </a:spcBef>
                        <a:spcAft>
                          <a:spcPts val="0"/>
                        </a:spcAft>
                      </a:pPr>
                      <a:r>
                        <a:rPr lang="en-US" sz="1200" dirty="0" smtClean="0">
                          <a:solidFill>
                            <a:srgbClr val="1F2123"/>
                          </a:solidFill>
                          <a:effectLst/>
                          <a:latin typeface="Georgia"/>
                          <a:cs typeface="Georgia"/>
                        </a:rPr>
                        <a:t>Create permanent honor roles of plaques, furniture altar offerings in honor of family members or events.</a:t>
                      </a:r>
                      <a:endParaRPr lang="en-US" sz="1200" dirty="0">
                        <a:solidFill>
                          <a:srgbClr val="1F2123"/>
                        </a:solidFill>
                        <a:effectLst/>
                        <a:latin typeface="Georgia"/>
                        <a:ea typeface="Calibri"/>
                        <a:cs typeface="Georgia"/>
                      </a:endParaRPr>
                    </a:p>
                  </a:txBody>
                  <a:tcPr marL="50077" marR="50077" marT="0" marB="0">
                    <a:solidFill>
                      <a:schemeClr val="accent2">
                        <a:lumMod val="60000"/>
                        <a:lumOff val="40000"/>
                      </a:schemeClr>
                    </a:solidFill>
                  </a:tcPr>
                </a:tc>
              </a:tr>
            </a:tbl>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734973043"/>
      </p:ext>
    </p:extLst>
  </p:cSld>
  <p:clrMapOvr>
    <a:masterClrMapping/>
  </p:clrMapOvr>
  <p:transition spd="slow" advClick="0" advTm="40000">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chor="t">
            <a:normAutofit/>
          </a:bodyPr>
          <a:lstStyle/>
          <a:p>
            <a:r>
              <a:rPr lang="en-US" sz="2800" dirty="0" smtClean="0"/>
              <a:t>Key Strategic Initiatives</a:t>
            </a:r>
            <a:endParaRPr lang="en-US" sz="2800"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29</a:t>
            </a:fld>
            <a:endParaRPr lang="en-US" dirty="0"/>
          </a:p>
        </p:txBody>
      </p:sp>
      <p:graphicFrame>
        <p:nvGraphicFramePr>
          <p:cNvPr id="8" name="Diagram 7"/>
          <p:cNvGraphicFramePr/>
          <p:nvPr/>
        </p:nvGraphicFramePr>
        <p:xfrm>
          <a:off x="1181100" y="1524000"/>
          <a:ext cx="6781800" cy="39624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304006922"/>
      </p:ext>
    </p:extLst>
  </p:cSld>
  <p:clrMapOvr>
    <a:masterClrMapping/>
  </p:clrMapOvr>
  <p:transition spd="slow" advClick="0" advTm="25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MISSION, VISION, VALUES</a:t>
            </a:r>
            <a:endParaRPr lang="en-US" dirty="0"/>
          </a:p>
        </p:txBody>
      </p:sp>
      <p:sp>
        <p:nvSpPr>
          <p:cNvPr id="12" name="Content Placeholder 11"/>
          <p:cNvSpPr>
            <a:spLocks noGrp="1"/>
          </p:cNvSpPr>
          <p:nvPr>
            <p:ph type="body" idx="1"/>
          </p:nvPr>
        </p:nvSpPr>
        <p:spPr/>
        <p:txBody>
          <a:bodyPr>
            <a:normAutofit fontScale="85000" lnSpcReduction="20000"/>
          </a:bodyPr>
          <a:lstStyle/>
          <a:p>
            <a:r>
              <a:rPr lang="en-US" sz="1882" b="1" dirty="0" smtClean="0"/>
              <a:t>VISION</a:t>
            </a:r>
            <a:r>
              <a:rPr lang="en-US" sz="1882" dirty="0" smtClean="0"/>
              <a:t> The St. </a:t>
            </a:r>
            <a:r>
              <a:rPr lang="en-US" sz="1882" dirty="0" err="1" smtClean="0"/>
              <a:t>Demetrios</a:t>
            </a:r>
            <a:r>
              <a:rPr lang="en-US" sz="1882" dirty="0" smtClean="0"/>
              <a:t> community will be a warm, welcoming  and socially responsible congregation of Orthodox Christians who pray, learn and grow. We will be inspired by the Christian martyrs such as our Patron St. </a:t>
            </a:r>
            <a:r>
              <a:rPr lang="en-US" sz="1882" dirty="0" err="1" smtClean="0"/>
              <a:t>Demetrios</a:t>
            </a:r>
            <a:r>
              <a:rPr lang="en-US" sz="1882" dirty="0" smtClean="0"/>
              <a:t>, </a:t>
            </a:r>
            <a:r>
              <a:rPr lang="el-GR" sz="1882" dirty="0" smtClean="0"/>
              <a:t>Άγιος Δημήτριος της Θεσσαλονίκης</a:t>
            </a:r>
            <a:r>
              <a:rPr lang="en-US" sz="1882" dirty="0" smtClean="0"/>
              <a:t>, who was fervent in his faith and inspired many to Christianity, while helping others, such as helping the young Christian Nestor to overcome all odds in his single combat with the giant </a:t>
            </a:r>
            <a:r>
              <a:rPr lang="en-US" sz="1882" dirty="0" err="1" smtClean="0"/>
              <a:t>Lyaeus</a:t>
            </a:r>
            <a:r>
              <a:rPr lang="en-US" sz="1882" dirty="0" smtClean="0"/>
              <a:t>.</a:t>
            </a:r>
          </a:p>
          <a:p>
            <a:endParaRPr lang="en-US" dirty="0"/>
          </a:p>
        </p:txBody>
      </p:sp>
      <p:sp>
        <p:nvSpPr>
          <p:cNvPr id="9" name="Footer Placeholder 8"/>
          <p:cNvSpPr>
            <a:spLocks noGrp="1"/>
          </p:cNvSpPr>
          <p:nvPr>
            <p:ph type="ftr" sz="quarter" idx="11"/>
          </p:nvPr>
        </p:nvSpPr>
        <p:spPr/>
        <p:txBody>
          <a:bodyPr/>
          <a:lstStyle/>
          <a:p>
            <a:r>
              <a:rPr lang="en-US" dirty="0" smtClean="0"/>
              <a:t>ST. DEMETRIOS PERTH AMBOY NEW JERSEY</a:t>
            </a:r>
            <a:endParaRPr lang="en-US" dirty="0"/>
          </a:p>
        </p:txBody>
      </p:sp>
      <p:sp>
        <p:nvSpPr>
          <p:cNvPr id="10" name="Slide Number Placeholder 9"/>
          <p:cNvSpPr>
            <a:spLocks noGrp="1"/>
          </p:cNvSpPr>
          <p:nvPr>
            <p:ph type="sldNum" sz="quarter" idx="12"/>
          </p:nvPr>
        </p:nvSpPr>
        <p:spPr/>
        <p:txBody>
          <a:bodyPr/>
          <a:lstStyle/>
          <a:p>
            <a:fld id="{CD3583A8-569A-4A69-B373-1F2225CF6803}" type="slidenum">
              <a:rPr lang="en-US" smtClean="0"/>
              <a:pPr/>
              <a:t>3</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16124152"/>
      </p:ext>
    </p:extLst>
  </p:cSld>
  <p:clrMapOvr>
    <a:masterClrMapping/>
  </p:clrMapOvr>
  <p:transition spd="slow" advClick="0" advTm="24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itle 8"/>
          <p:cNvSpPr>
            <a:spLocks noGrp="1"/>
          </p:cNvSpPr>
          <p:nvPr>
            <p:ph type="title"/>
          </p:nvPr>
        </p:nvSpPr>
        <p:spPr>
          <a:xfrm>
            <a:off x="1043490" y="762000"/>
            <a:ext cx="7024744" cy="1143000"/>
          </a:xfrm>
        </p:spPr>
        <p:txBody>
          <a:bodyPr anchor="t">
            <a:normAutofit/>
          </a:bodyPr>
          <a:lstStyle/>
          <a:p>
            <a:r>
              <a:rPr lang="en-US" sz="2000" dirty="0" smtClean="0"/>
              <a:t>Key Strategic Initiatives cont.</a:t>
            </a:r>
            <a:endParaRPr lang="en-US" sz="2000"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30</a:t>
            </a:fld>
            <a:endParaRPr lang="en-US" dirty="0"/>
          </a:p>
        </p:txBody>
      </p:sp>
      <p:graphicFrame>
        <p:nvGraphicFramePr>
          <p:cNvPr id="6" name="Diagram 5"/>
          <p:cNvGraphicFramePr/>
          <p:nvPr/>
        </p:nvGraphicFramePr>
        <p:xfrm>
          <a:off x="1181100" y="1143000"/>
          <a:ext cx="6781800" cy="28956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nvGraphicFramePr>
        <p:xfrm>
          <a:off x="1181100" y="4114800"/>
          <a:ext cx="6781800" cy="1600200"/>
        </p:xfrm>
        <a:graphic>
          <a:graphicData uri="http://schemas.openxmlformats.org/drawingml/2006/diagram">
            <a:relIds xmlns:dgm="http://schemas.openxmlformats.org/drawingml/2006/diagram" xmlns:r="http://schemas.openxmlformats.org/officeDocument/2006/relationships" r:dm="rId7" r:lo="rId8" r:qs="rId9" r:cs="rId10"/>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754659470"/>
      </p:ext>
    </p:extLst>
  </p:cSld>
  <p:clrMapOvr>
    <a:masterClrMapping/>
  </p:clrMapOvr>
  <p:transition spd="slow" advClick="0" advTm="30000">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Priorities for 2013	</a:t>
            </a:r>
            <a:endParaRPr lang="en-US" dirty="0"/>
          </a:p>
        </p:txBody>
      </p:sp>
      <p:sp>
        <p:nvSpPr>
          <p:cNvPr id="5" name="Text Placeholder 4"/>
          <p:cNvSpPr>
            <a:spLocks noGrp="1"/>
          </p:cNvSpPr>
          <p:nvPr>
            <p:ph type="body" idx="1"/>
          </p:nvPr>
        </p:nvSpPr>
        <p:spPr/>
        <p:txBody>
          <a:bodyPr>
            <a:normAutofit/>
          </a:bodyPr>
          <a:lstStyle/>
          <a:p>
            <a:r>
              <a:rPr lang="en-US" sz="2000" dirty="0" smtClean="0"/>
              <a:t>FIRST: To reestablish fiscal control and transparency</a:t>
            </a:r>
            <a:endParaRPr lang="en-US" sz="2000" dirty="0"/>
          </a:p>
        </p:txBody>
      </p:sp>
      <p:sp>
        <p:nvSpPr>
          <p:cNvPr id="2" name="Footer Placeholder 1"/>
          <p:cNvSpPr>
            <a:spLocks noGrp="1"/>
          </p:cNvSpPr>
          <p:nvPr>
            <p:ph type="ftr" sz="quarter" idx="11"/>
          </p:nvPr>
        </p:nvSpPr>
        <p:spPr/>
        <p:txBody>
          <a:bodyPr/>
          <a:lstStyle/>
          <a:p>
            <a:r>
              <a:rPr lang="en-US" smtClean="0"/>
              <a:t>ST. DEMETRIOS PERTH AMBOY NEW JERSEY</a:t>
            </a:r>
            <a:endParaRPr lang="en-US" dirty="0"/>
          </a:p>
        </p:txBody>
      </p:sp>
      <p:sp>
        <p:nvSpPr>
          <p:cNvPr id="3" name="Slide Number Placeholder 2"/>
          <p:cNvSpPr>
            <a:spLocks noGrp="1"/>
          </p:cNvSpPr>
          <p:nvPr>
            <p:ph type="sldNum" sz="quarter" idx="12"/>
          </p:nvPr>
        </p:nvSpPr>
        <p:spPr/>
        <p:txBody>
          <a:bodyPr/>
          <a:lstStyle/>
          <a:p>
            <a:fld id="{CD3583A8-569A-4A69-B373-1F2225CF6803}" type="slidenum">
              <a:rPr lang="en-US" smtClean="0"/>
              <a:pPr/>
              <a:t>31</a:t>
            </a:fld>
            <a:endParaRPr lang="en-US" dirty="0"/>
          </a:p>
        </p:txBody>
      </p:sp>
    </p:spTree>
  </p:cSld>
  <p:clrMapOvr>
    <a:masterClrMapping/>
  </p:clrMapOvr>
  <p:transition spd="slow" advClick="0" advTm="8000">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Priorities for 2013	</a:t>
            </a:r>
            <a:endParaRPr lang="en-US" dirty="0"/>
          </a:p>
        </p:txBody>
      </p:sp>
      <p:sp>
        <p:nvSpPr>
          <p:cNvPr id="5" name="Text Placeholder 4"/>
          <p:cNvSpPr>
            <a:spLocks noGrp="1"/>
          </p:cNvSpPr>
          <p:nvPr>
            <p:ph type="body" idx="1"/>
          </p:nvPr>
        </p:nvSpPr>
        <p:spPr/>
        <p:txBody>
          <a:bodyPr>
            <a:normAutofit/>
          </a:bodyPr>
          <a:lstStyle/>
          <a:p>
            <a:r>
              <a:rPr lang="en-US" sz="2000" dirty="0" smtClean="0"/>
              <a:t>SECOND: To reestablish faith based initiatives throughout all church programs, reestablishing a familial, loving and prayerful congregation.</a:t>
            </a:r>
            <a:endParaRPr lang="en-US" sz="2000" dirty="0"/>
          </a:p>
        </p:txBody>
      </p:sp>
      <p:sp>
        <p:nvSpPr>
          <p:cNvPr id="2" name="Footer Placeholder 1"/>
          <p:cNvSpPr>
            <a:spLocks noGrp="1"/>
          </p:cNvSpPr>
          <p:nvPr>
            <p:ph type="ftr" sz="quarter" idx="11"/>
          </p:nvPr>
        </p:nvSpPr>
        <p:spPr/>
        <p:txBody>
          <a:bodyPr/>
          <a:lstStyle/>
          <a:p>
            <a:r>
              <a:rPr lang="en-US" smtClean="0"/>
              <a:t>ST. DEMETRIOS PERTH AMBOY NEW JERSEY</a:t>
            </a:r>
            <a:endParaRPr lang="en-US" dirty="0"/>
          </a:p>
        </p:txBody>
      </p:sp>
      <p:sp>
        <p:nvSpPr>
          <p:cNvPr id="3" name="Slide Number Placeholder 2"/>
          <p:cNvSpPr>
            <a:spLocks noGrp="1"/>
          </p:cNvSpPr>
          <p:nvPr>
            <p:ph type="sldNum" sz="quarter" idx="12"/>
          </p:nvPr>
        </p:nvSpPr>
        <p:spPr/>
        <p:txBody>
          <a:bodyPr/>
          <a:lstStyle/>
          <a:p>
            <a:fld id="{CD3583A8-569A-4A69-B373-1F2225CF6803}" type="slidenum">
              <a:rPr lang="en-US" smtClean="0"/>
              <a:pPr/>
              <a:t>32</a:t>
            </a:fld>
            <a:endParaRPr lang="en-US" dirty="0"/>
          </a:p>
        </p:txBody>
      </p:sp>
    </p:spTree>
  </p:cSld>
  <p:clrMapOvr>
    <a:masterClrMapping/>
  </p:clrMapOvr>
  <p:transition spd="slow" advClick="0" advTm="12000">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dirty="0" smtClean="0"/>
              <a:t>St. </a:t>
            </a:r>
            <a:r>
              <a:rPr lang="en-US" sz="3600" dirty="0" err="1" smtClean="0"/>
              <a:t>Demetrios</a:t>
            </a:r>
            <a:r>
              <a:rPr lang="en-US" sz="3600" dirty="0" smtClean="0"/>
              <a:t> Life Survey for Congregation Perth Amboy New Jersey</a:t>
            </a:r>
            <a:endParaRPr lang="en-US" sz="3600" dirty="0"/>
          </a:p>
        </p:txBody>
      </p:sp>
      <p:sp>
        <p:nvSpPr>
          <p:cNvPr id="6" name="Text Placeholder 5"/>
          <p:cNvSpPr>
            <a:spLocks noGrp="1"/>
          </p:cNvSpPr>
          <p:nvPr>
            <p:ph type="body" idx="1"/>
          </p:nvPr>
        </p:nvSpPr>
        <p:spPr/>
        <p:txBody>
          <a:bodyPr>
            <a:normAutofit/>
          </a:bodyPr>
          <a:lstStyle/>
          <a:p>
            <a:pPr algn="l">
              <a:buFont typeface="Courier New"/>
              <a:buChar char="o"/>
            </a:pPr>
            <a:r>
              <a:rPr lang="en-US" sz="2000" dirty="0" smtClean="0"/>
              <a:t> Total of 40 participants</a:t>
            </a:r>
          </a:p>
          <a:p>
            <a:pPr algn="l">
              <a:buFont typeface="Courier New"/>
              <a:buChar char="o"/>
            </a:pPr>
            <a:r>
              <a:rPr lang="en-US" sz="2000" dirty="0" smtClean="0"/>
              <a:t> 31 responded in English</a:t>
            </a:r>
          </a:p>
          <a:p>
            <a:pPr algn="l">
              <a:buFont typeface="Courier New"/>
              <a:buChar char="o"/>
            </a:pPr>
            <a:r>
              <a:rPr lang="en-US" sz="2000" dirty="0" smtClean="0"/>
              <a:t> 9 in Greek</a:t>
            </a:r>
            <a:endParaRPr lang="en-US" sz="2000" dirty="0"/>
          </a:p>
        </p:txBody>
      </p:sp>
      <p:sp>
        <p:nvSpPr>
          <p:cNvPr id="3" name="Footer Placeholder 2"/>
          <p:cNvSpPr>
            <a:spLocks noGrp="1"/>
          </p:cNvSpPr>
          <p:nvPr>
            <p:ph type="ftr" sz="quarter" idx="11"/>
          </p:nvPr>
        </p:nvSpPr>
        <p:spPr/>
        <p:txBody>
          <a:bodyPr/>
          <a:lstStyle/>
          <a:p>
            <a:r>
              <a:rPr lang="en-US" smtClean="0"/>
              <a:t>ST. DEMETRIOS PERTH AMBOY NEW JERSEY</a:t>
            </a:r>
            <a:endParaRPr lang="en-US" dirty="0"/>
          </a:p>
        </p:txBody>
      </p:sp>
      <p:sp>
        <p:nvSpPr>
          <p:cNvPr id="4" name="Slide Number Placeholder 3"/>
          <p:cNvSpPr>
            <a:spLocks noGrp="1"/>
          </p:cNvSpPr>
          <p:nvPr>
            <p:ph type="sldNum" sz="quarter" idx="12"/>
          </p:nvPr>
        </p:nvSpPr>
        <p:spPr/>
        <p:txBody>
          <a:bodyPr/>
          <a:lstStyle/>
          <a:p>
            <a:fld id="{CD3583A8-569A-4A69-B373-1F2225CF6803}" type="slidenum">
              <a:rPr lang="en-US" smtClean="0"/>
              <a:pPr/>
              <a:t>33</a:t>
            </a:fld>
            <a:endParaRPr lang="en-US" dirty="0"/>
          </a:p>
        </p:txBody>
      </p:sp>
    </p:spTree>
  </p:cSld>
  <p:clrMapOvr>
    <a:masterClrMapping/>
  </p:clrMapOvr>
  <p:transition spd="slow" advClick="0" advTm="12000">
    <p:fade/>
  </p:transition>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2400" dirty="0" smtClean="0"/>
              <a:t>St. </a:t>
            </a:r>
            <a:r>
              <a:rPr lang="en-US" sz="2400" dirty="0" err="1" smtClean="0"/>
              <a:t>Demetrios</a:t>
            </a:r>
            <a:r>
              <a:rPr lang="en-US" sz="2400" dirty="0" smtClean="0"/>
              <a:t> Life Survey for Congregation Perth Amboy New Jersey</a:t>
            </a:r>
            <a:endParaRPr lang="en-US" sz="2400" dirty="0"/>
          </a:p>
        </p:txBody>
      </p:sp>
      <p:sp>
        <p:nvSpPr>
          <p:cNvPr id="6" name="Text Placeholder 5"/>
          <p:cNvSpPr>
            <a:spLocks noGrp="1"/>
          </p:cNvSpPr>
          <p:nvPr>
            <p:ph type="body" idx="1"/>
          </p:nvPr>
        </p:nvSpPr>
        <p:spPr/>
        <p:txBody>
          <a:bodyPr>
            <a:normAutofit/>
          </a:bodyPr>
          <a:lstStyle/>
          <a:p>
            <a:pPr algn="l"/>
            <a:r>
              <a:rPr lang="en-US" sz="3200" dirty="0" smtClean="0"/>
              <a:t>Part 1: You &amp; Your Congregation</a:t>
            </a:r>
            <a:endParaRPr lang="en-US" sz="3200" dirty="0"/>
          </a:p>
        </p:txBody>
      </p:sp>
      <p:sp>
        <p:nvSpPr>
          <p:cNvPr id="3" name="Footer Placeholder 2"/>
          <p:cNvSpPr>
            <a:spLocks noGrp="1"/>
          </p:cNvSpPr>
          <p:nvPr>
            <p:ph type="ftr" sz="quarter" idx="11"/>
          </p:nvPr>
        </p:nvSpPr>
        <p:spPr/>
        <p:txBody>
          <a:bodyPr/>
          <a:lstStyle/>
          <a:p>
            <a:r>
              <a:rPr lang="en-US" smtClean="0"/>
              <a:t>ST. DEMETRIOS PERTH AMBOY NEW JERSEY</a:t>
            </a:r>
            <a:endParaRPr lang="en-US" dirty="0"/>
          </a:p>
        </p:txBody>
      </p:sp>
      <p:sp>
        <p:nvSpPr>
          <p:cNvPr id="4" name="Slide Number Placeholder 3"/>
          <p:cNvSpPr>
            <a:spLocks noGrp="1"/>
          </p:cNvSpPr>
          <p:nvPr>
            <p:ph type="sldNum" sz="quarter" idx="12"/>
          </p:nvPr>
        </p:nvSpPr>
        <p:spPr/>
        <p:txBody>
          <a:bodyPr/>
          <a:lstStyle/>
          <a:p>
            <a:fld id="{CD3583A8-569A-4A69-B373-1F2225CF6803}" type="slidenum">
              <a:rPr lang="en-US" smtClean="0"/>
              <a:pPr/>
              <a:t>34</a:t>
            </a:fld>
            <a:endParaRPr lang="en-US" dirty="0"/>
          </a:p>
        </p:txBody>
      </p:sp>
    </p:spTree>
  </p:cSld>
  <p:clrMapOvr>
    <a:masterClrMapping/>
  </p:clrMapOvr>
  <p:transition spd="slow" advClick="0" advTm="12000">
    <p:fade/>
  </p:transition>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a:xfrm>
            <a:off x="1043490" y="838200"/>
            <a:ext cx="7024744" cy="1143000"/>
          </a:xfrm>
        </p:spPr>
        <p:txBody>
          <a:bodyPr anchor="t">
            <a:normAutofit/>
          </a:bodyPr>
          <a:lstStyle/>
          <a:p>
            <a:r>
              <a:rPr lang="en-US" sz="2800" dirty="0" smtClean="0"/>
              <a:t>1. How often do you go to worship services at this congregation?</a:t>
            </a:r>
            <a:endParaRPr lang="en-US" sz="2800"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35</a:t>
            </a:fld>
            <a:endParaRPr lang="en-US" dirty="0"/>
          </a:p>
        </p:txBody>
      </p:sp>
      <p:graphicFrame>
        <p:nvGraphicFramePr>
          <p:cNvPr id="13" name="Chart 12"/>
          <p:cNvGraphicFramePr/>
          <p:nvPr/>
        </p:nvGraphicFramePr>
        <p:xfrm>
          <a:off x="990600" y="2057400"/>
          <a:ext cx="71628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a:xfrm>
            <a:off x="1052456" y="838200"/>
            <a:ext cx="7024744" cy="1143000"/>
          </a:xfrm>
        </p:spPr>
        <p:txBody>
          <a:bodyPr anchor="t">
            <a:normAutofit/>
          </a:bodyPr>
          <a:lstStyle/>
          <a:p>
            <a:r>
              <a:rPr lang="en-US" sz="2800" dirty="0" smtClean="0"/>
              <a:t>2. How long have you been going to worship services at this congregation?</a:t>
            </a:r>
            <a:endParaRPr lang="en-US" sz="2800"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36</a:t>
            </a:fld>
            <a:endParaRPr lang="en-US" dirty="0"/>
          </a:p>
        </p:txBody>
      </p:sp>
      <p:graphicFrame>
        <p:nvGraphicFramePr>
          <p:cNvPr id="13" name="Chart 12"/>
          <p:cNvGraphicFramePr/>
          <p:nvPr/>
        </p:nvGraphicFramePr>
        <p:xfrm>
          <a:off x="990600" y="2057400"/>
          <a:ext cx="71628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chor="t">
            <a:normAutofit/>
          </a:bodyPr>
          <a:lstStyle/>
          <a:p>
            <a:r>
              <a:rPr lang="en-US" sz="2800" dirty="0" smtClean="0"/>
              <a:t>3. Are you current in your stewardship pledge?</a:t>
            </a:r>
            <a:endParaRPr lang="en-US" sz="2800"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37</a:t>
            </a:fld>
            <a:endParaRPr lang="en-US" dirty="0"/>
          </a:p>
        </p:txBody>
      </p:sp>
      <p:graphicFrame>
        <p:nvGraphicFramePr>
          <p:cNvPr id="13" name="Chart 12"/>
          <p:cNvGraphicFramePr/>
          <p:nvPr/>
        </p:nvGraphicFramePr>
        <p:xfrm>
          <a:off x="1066800" y="2133600"/>
          <a:ext cx="7162800" cy="3505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chor="t">
            <a:normAutofit fontScale="90000"/>
          </a:bodyPr>
          <a:lstStyle/>
          <a:p>
            <a:r>
              <a:rPr lang="en-US" sz="2800" dirty="0" smtClean="0"/>
              <a:t>5. To what extent do the worship services or congregation help you with everyday living?</a:t>
            </a:r>
            <a:endParaRPr lang="en-US" sz="2800"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38</a:t>
            </a:fld>
            <a:endParaRPr lang="en-US" dirty="0"/>
          </a:p>
        </p:txBody>
      </p:sp>
      <p:graphicFrame>
        <p:nvGraphicFramePr>
          <p:cNvPr id="13" name="Chart 12"/>
          <p:cNvGraphicFramePr/>
          <p:nvPr/>
        </p:nvGraphicFramePr>
        <p:xfrm>
          <a:off x="1066800" y="1981200"/>
          <a:ext cx="71628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2400" dirty="0" smtClean="0"/>
              <a:t>St. </a:t>
            </a:r>
            <a:r>
              <a:rPr lang="en-US" sz="2400" dirty="0" err="1" smtClean="0"/>
              <a:t>Demetrios</a:t>
            </a:r>
            <a:r>
              <a:rPr lang="en-US" sz="2400" dirty="0" smtClean="0"/>
              <a:t> Life Survey for Congregation Perth Amboy New Jersey</a:t>
            </a:r>
            <a:endParaRPr lang="en-US" sz="2400" dirty="0"/>
          </a:p>
        </p:txBody>
      </p:sp>
      <p:sp>
        <p:nvSpPr>
          <p:cNvPr id="6" name="Text Placeholder 5"/>
          <p:cNvSpPr>
            <a:spLocks noGrp="1"/>
          </p:cNvSpPr>
          <p:nvPr>
            <p:ph type="body" idx="1"/>
          </p:nvPr>
        </p:nvSpPr>
        <p:spPr/>
        <p:txBody>
          <a:bodyPr>
            <a:normAutofit/>
          </a:bodyPr>
          <a:lstStyle/>
          <a:p>
            <a:pPr algn="l"/>
            <a:r>
              <a:rPr lang="en-US" sz="3200" dirty="0" smtClean="0"/>
              <a:t>Part 2: About Your Faith</a:t>
            </a:r>
            <a:endParaRPr lang="en-US" sz="3200" dirty="0"/>
          </a:p>
        </p:txBody>
      </p:sp>
      <p:sp>
        <p:nvSpPr>
          <p:cNvPr id="3" name="Footer Placeholder 2"/>
          <p:cNvSpPr>
            <a:spLocks noGrp="1"/>
          </p:cNvSpPr>
          <p:nvPr>
            <p:ph type="ftr" sz="quarter" idx="11"/>
          </p:nvPr>
        </p:nvSpPr>
        <p:spPr/>
        <p:txBody>
          <a:bodyPr/>
          <a:lstStyle/>
          <a:p>
            <a:r>
              <a:rPr lang="en-US" smtClean="0"/>
              <a:t>ST. DEMETRIOS PERTH AMBOY NEW JERSEY</a:t>
            </a:r>
            <a:endParaRPr lang="en-US" dirty="0"/>
          </a:p>
        </p:txBody>
      </p:sp>
      <p:sp>
        <p:nvSpPr>
          <p:cNvPr id="4" name="Slide Number Placeholder 3"/>
          <p:cNvSpPr>
            <a:spLocks noGrp="1"/>
          </p:cNvSpPr>
          <p:nvPr>
            <p:ph type="sldNum" sz="quarter" idx="12"/>
          </p:nvPr>
        </p:nvSpPr>
        <p:spPr/>
        <p:txBody>
          <a:bodyPr/>
          <a:lstStyle/>
          <a:p>
            <a:fld id="{CD3583A8-569A-4A69-B373-1F2225CF6803}" type="slidenum">
              <a:rPr lang="en-US" smtClean="0"/>
              <a:pPr/>
              <a:t>39</a:t>
            </a:fld>
            <a:endParaRPr lang="en-US" dirty="0"/>
          </a:p>
        </p:txBody>
      </p:sp>
    </p:spTree>
  </p:cSld>
  <p:clrMapOvr>
    <a:masterClrMapping/>
  </p:clrMapOvr>
  <p:transition spd="slow" advClick="0" advTm="12000">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MISSION, VISION, VALUES</a:t>
            </a:r>
            <a:endParaRPr lang="en-US" dirty="0"/>
          </a:p>
        </p:txBody>
      </p:sp>
      <p:sp>
        <p:nvSpPr>
          <p:cNvPr id="10" name="Content Placeholder 9"/>
          <p:cNvSpPr>
            <a:spLocks noGrp="1"/>
          </p:cNvSpPr>
          <p:nvPr>
            <p:ph type="body" idx="1"/>
          </p:nvPr>
        </p:nvSpPr>
        <p:spPr/>
        <p:txBody>
          <a:bodyPr>
            <a:normAutofit fontScale="92500" lnSpcReduction="10000"/>
          </a:bodyPr>
          <a:lstStyle/>
          <a:p>
            <a:r>
              <a:rPr lang="en-US" b="1" dirty="0" smtClean="0"/>
              <a:t>VALUES</a:t>
            </a:r>
            <a:r>
              <a:rPr lang="en-US" dirty="0" smtClean="0"/>
              <a:t> The Congregation of St. </a:t>
            </a:r>
            <a:r>
              <a:rPr lang="en-US" dirty="0" err="1" smtClean="0"/>
              <a:t>Demetrios</a:t>
            </a:r>
            <a:r>
              <a:rPr lang="en-US" dirty="0" smtClean="0"/>
              <a:t> should be governed by Four Main Values:</a:t>
            </a:r>
          </a:p>
          <a:p>
            <a:r>
              <a:rPr lang="en-US" dirty="0" smtClean="0"/>
              <a:t>WORSHIP (</a:t>
            </a:r>
            <a:r>
              <a:rPr lang="en-US" dirty="0" err="1" smtClean="0"/>
              <a:t>Liturgia</a:t>
            </a:r>
            <a:r>
              <a:rPr lang="en-US" dirty="0" smtClean="0"/>
              <a:t>): A SPIRITUAL RESURGENCE</a:t>
            </a:r>
          </a:p>
          <a:p>
            <a:r>
              <a:rPr lang="en-US" dirty="0" smtClean="0"/>
              <a:t>WITNESS (</a:t>
            </a:r>
            <a:r>
              <a:rPr lang="en-US" dirty="0" err="1" smtClean="0"/>
              <a:t>Martyria</a:t>
            </a:r>
            <a:r>
              <a:rPr lang="en-US" dirty="0" smtClean="0"/>
              <a:t>): MANIFESTING THE FAITH</a:t>
            </a:r>
          </a:p>
          <a:p>
            <a:r>
              <a:rPr lang="en-US" dirty="0" smtClean="0"/>
              <a:t>SERVICE (</a:t>
            </a:r>
            <a:r>
              <a:rPr lang="en-US" dirty="0" err="1" smtClean="0"/>
              <a:t>Diakonia</a:t>
            </a:r>
            <a:r>
              <a:rPr lang="en-US" dirty="0" smtClean="0"/>
              <a:t>): MINISTERING THE  FAITH</a:t>
            </a:r>
          </a:p>
          <a:p>
            <a:r>
              <a:rPr lang="en-US" dirty="0" smtClean="0"/>
              <a:t>FELLOWSHIP (</a:t>
            </a:r>
            <a:r>
              <a:rPr lang="en-US" dirty="0" err="1" smtClean="0"/>
              <a:t>Koinonia</a:t>
            </a:r>
            <a:r>
              <a:rPr lang="en-US" dirty="0" smtClean="0"/>
              <a:t>): COMMUNION IN THE FAITH</a:t>
            </a:r>
          </a:p>
          <a:p>
            <a:endParaRPr lang="en-US" dirty="0" smtClean="0"/>
          </a:p>
          <a:p>
            <a:endParaRPr lang="en-US" dirty="0" smtClean="0"/>
          </a:p>
          <a:p>
            <a:endParaRPr lang="en-US" dirty="0" smtClean="0"/>
          </a:p>
          <a:p>
            <a:endParaRPr lang="en-US" dirty="0" smtClean="0"/>
          </a:p>
          <a:p>
            <a:endParaRPr lang="en-US" dirty="0"/>
          </a:p>
        </p:txBody>
      </p:sp>
      <p:sp>
        <p:nvSpPr>
          <p:cNvPr id="7" name="Footer Placeholder 6"/>
          <p:cNvSpPr>
            <a:spLocks noGrp="1"/>
          </p:cNvSpPr>
          <p:nvPr>
            <p:ph type="ftr" sz="quarter" idx="11"/>
          </p:nvPr>
        </p:nvSpPr>
        <p:spPr/>
        <p:txBody>
          <a:bodyPr/>
          <a:lstStyle/>
          <a:p>
            <a:r>
              <a:rPr lang="en-US" smtClean="0"/>
              <a:t>ST. DEMETRIOS PERTH AMBOY NEW JERSEY</a:t>
            </a:r>
            <a:endParaRPr lang="en-US" dirty="0"/>
          </a:p>
        </p:txBody>
      </p:sp>
      <p:sp>
        <p:nvSpPr>
          <p:cNvPr id="8" name="Slide Number Placeholder 7"/>
          <p:cNvSpPr>
            <a:spLocks noGrp="1"/>
          </p:cNvSpPr>
          <p:nvPr>
            <p:ph type="sldNum" sz="quarter" idx="12"/>
          </p:nvPr>
        </p:nvSpPr>
        <p:spPr/>
        <p:txBody>
          <a:bodyPr/>
          <a:lstStyle/>
          <a:p>
            <a:fld id="{CD3583A8-569A-4A69-B373-1F2225CF6803}" type="slidenum">
              <a:rPr lang="en-US" smtClean="0"/>
              <a:pPr/>
              <a:t>4</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303537494"/>
      </p:ext>
    </p:extLst>
  </p:cSld>
  <p:clrMapOvr>
    <a:masterClrMapping/>
  </p:clrMapOvr>
  <p:transition spd="slow" advClick="0" advTm="14000">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a:xfrm>
            <a:off x="1043490" y="990600"/>
            <a:ext cx="7024744" cy="1143000"/>
          </a:xfrm>
        </p:spPr>
        <p:txBody>
          <a:bodyPr anchor="t">
            <a:normAutofit fontScale="90000"/>
          </a:bodyPr>
          <a:lstStyle/>
          <a:p>
            <a:r>
              <a:rPr lang="en-US" sz="2800" dirty="0" smtClean="0"/>
              <a:t>6. How often do you spend time in private devotional activities?</a:t>
            </a:r>
            <a:r>
              <a:rPr lang="en-US" sz="1556" dirty="0" smtClean="0"/>
              <a:t/>
            </a:r>
            <a:br>
              <a:rPr lang="en-US" sz="1556" dirty="0" smtClean="0"/>
            </a:br>
            <a:r>
              <a:rPr lang="en-US" sz="1556" dirty="0" smtClean="0"/>
              <a:t>(such as prayer, meditation, reading the Bible alone)</a:t>
            </a:r>
            <a:endParaRPr lang="en-US" sz="1556"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40</a:t>
            </a:fld>
            <a:endParaRPr lang="en-US" dirty="0"/>
          </a:p>
        </p:txBody>
      </p:sp>
      <p:graphicFrame>
        <p:nvGraphicFramePr>
          <p:cNvPr id="13" name="Chart 12"/>
          <p:cNvGraphicFramePr/>
          <p:nvPr/>
        </p:nvGraphicFramePr>
        <p:xfrm>
          <a:off x="1066800" y="1981200"/>
          <a:ext cx="71628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chor="t">
            <a:normAutofit/>
          </a:bodyPr>
          <a:lstStyle/>
          <a:p>
            <a:r>
              <a:rPr lang="en-US" sz="2800" dirty="0" smtClean="0"/>
              <a:t>7. Over the last year, how much have you grown in your faith?</a:t>
            </a:r>
            <a:endParaRPr lang="en-US" sz="1556"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41</a:t>
            </a:fld>
            <a:endParaRPr lang="en-US" dirty="0"/>
          </a:p>
        </p:txBody>
      </p:sp>
      <p:graphicFrame>
        <p:nvGraphicFramePr>
          <p:cNvPr id="13" name="Chart 12"/>
          <p:cNvGraphicFramePr/>
          <p:nvPr/>
        </p:nvGraphicFramePr>
        <p:xfrm>
          <a:off x="1066800" y="1981200"/>
          <a:ext cx="71628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chor="t">
            <a:normAutofit fontScale="90000"/>
          </a:bodyPr>
          <a:lstStyle/>
          <a:p>
            <a:r>
              <a:rPr lang="en-US" sz="2800" dirty="0" smtClean="0"/>
              <a:t>8. Agree or disagree: “My spiritual needs are being met in this St. </a:t>
            </a:r>
            <a:r>
              <a:rPr lang="en-US" sz="2800" dirty="0" err="1" smtClean="0"/>
              <a:t>Demetrios</a:t>
            </a:r>
            <a:r>
              <a:rPr lang="en-US" sz="2800" dirty="0" smtClean="0"/>
              <a:t> Church”?</a:t>
            </a:r>
            <a:endParaRPr lang="en-US" sz="1556"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42</a:t>
            </a:fld>
            <a:endParaRPr lang="en-US" dirty="0"/>
          </a:p>
        </p:txBody>
      </p:sp>
      <p:graphicFrame>
        <p:nvGraphicFramePr>
          <p:cNvPr id="13" name="Chart 12"/>
          <p:cNvGraphicFramePr/>
          <p:nvPr/>
        </p:nvGraphicFramePr>
        <p:xfrm>
          <a:off x="1066800" y="1981200"/>
          <a:ext cx="71628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chor="t">
            <a:normAutofit fontScale="90000"/>
          </a:bodyPr>
          <a:lstStyle/>
          <a:p>
            <a:r>
              <a:rPr lang="en-US" sz="2800" dirty="0" smtClean="0"/>
              <a:t>9. How satisfied are you with what is being offered here for children and youth (under 19 years of age)?</a:t>
            </a:r>
            <a:endParaRPr lang="en-US" sz="1556"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43</a:t>
            </a:fld>
            <a:endParaRPr lang="en-US" dirty="0"/>
          </a:p>
        </p:txBody>
      </p:sp>
      <p:graphicFrame>
        <p:nvGraphicFramePr>
          <p:cNvPr id="13" name="Chart 12"/>
          <p:cNvGraphicFramePr/>
          <p:nvPr/>
        </p:nvGraphicFramePr>
        <p:xfrm>
          <a:off x="1066800" y="1981200"/>
          <a:ext cx="71628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chor="t">
            <a:normAutofit fontScale="90000"/>
          </a:bodyPr>
          <a:lstStyle/>
          <a:p>
            <a:r>
              <a:rPr lang="en-US" sz="2800" dirty="0" smtClean="0"/>
              <a:t>10. Does St. </a:t>
            </a:r>
            <a:r>
              <a:rPr lang="en-US" sz="2800" dirty="0" err="1" smtClean="0"/>
              <a:t>Demetrios</a:t>
            </a:r>
            <a:r>
              <a:rPr lang="en-US" sz="2800" dirty="0" smtClean="0"/>
              <a:t> Church have a clear vision, goals, or direction for its ministry and mission?</a:t>
            </a:r>
            <a:endParaRPr lang="en-US" sz="1556"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44</a:t>
            </a:fld>
            <a:endParaRPr lang="en-US" dirty="0"/>
          </a:p>
        </p:txBody>
      </p:sp>
      <p:graphicFrame>
        <p:nvGraphicFramePr>
          <p:cNvPr id="13" name="Chart 12"/>
          <p:cNvGraphicFramePr/>
          <p:nvPr/>
        </p:nvGraphicFramePr>
        <p:xfrm>
          <a:off x="1066800" y="1981200"/>
          <a:ext cx="71628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a:xfrm>
            <a:off x="1043490" y="838200"/>
            <a:ext cx="7024744" cy="1143000"/>
          </a:xfrm>
        </p:spPr>
        <p:txBody>
          <a:bodyPr anchor="t">
            <a:normAutofit fontScale="90000"/>
          </a:bodyPr>
          <a:lstStyle/>
          <a:p>
            <a:r>
              <a:rPr lang="en-US" sz="2800" dirty="0" smtClean="0"/>
              <a:t>11. How often do you experience the following during worship services at St. </a:t>
            </a:r>
            <a:r>
              <a:rPr lang="en-US" sz="2800" dirty="0" err="1" smtClean="0"/>
              <a:t>Demetrios</a:t>
            </a:r>
            <a:r>
              <a:rPr lang="en-US" sz="2800" dirty="0" smtClean="0"/>
              <a:t>?</a:t>
            </a:r>
            <a:endParaRPr lang="en-US" sz="1556"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45</a:t>
            </a:fld>
            <a:endParaRPr lang="en-US" dirty="0"/>
          </a:p>
        </p:txBody>
      </p:sp>
      <p:graphicFrame>
        <p:nvGraphicFramePr>
          <p:cNvPr id="13" name="Chart 12"/>
          <p:cNvGraphicFramePr/>
          <p:nvPr/>
        </p:nvGraphicFramePr>
        <p:xfrm>
          <a:off x="1066800" y="1905000"/>
          <a:ext cx="71628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a:xfrm>
            <a:off x="1043490" y="914400"/>
            <a:ext cx="7024744" cy="1143000"/>
          </a:xfrm>
        </p:spPr>
        <p:txBody>
          <a:bodyPr anchor="t">
            <a:normAutofit fontScale="90000"/>
          </a:bodyPr>
          <a:lstStyle/>
          <a:p>
            <a:r>
              <a:rPr lang="en-US" sz="2800" dirty="0" smtClean="0"/>
              <a:t>12. Do you agree or disagree: “I have a sense of excitement about our congregation’s future”?</a:t>
            </a:r>
            <a:endParaRPr lang="en-US" sz="1556"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46</a:t>
            </a:fld>
            <a:endParaRPr lang="en-US" dirty="0"/>
          </a:p>
        </p:txBody>
      </p:sp>
      <p:graphicFrame>
        <p:nvGraphicFramePr>
          <p:cNvPr id="13" name="Chart 12"/>
          <p:cNvGraphicFramePr/>
          <p:nvPr/>
        </p:nvGraphicFramePr>
        <p:xfrm>
          <a:off x="1066800" y="1981200"/>
          <a:ext cx="71628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a:xfrm>
            <a:off x="1043490" y="762000"/>
            <a:ext cx="7024744" cy="1143000"/>
          </a:xfrm>
        </p:spPr>
        <p:txBody>
          <a:bodyPr anchor="t">
            <a:normAutofit fontScale="90000"/>
          </a:bodyPr>
          <a:lstStyle/>
          <a:p>
            <a:r>
              <a:rPr lang="en-US" sz="2800" dirty="0" smtClean="0"/>
              <a:t>13. Would you be prepared to invite to a worship service here any of your friends and relatives who do not now attend services at St. </a:t>
            </a:r>
            <a:r>
              <a:rPr lang="en-US" sz="2800" dirty="0" err="1" smtClean="0"/>
              <a:t>Demetrios</a:t>
            </a:r>
            <a:r>
              <a:rPr lang="en-US" sz="2800" dirty="0" smtClean="0"/>
              <a:t>?</a:t>
            </a:r>
            <a:endParaRPr lang="en-US" sz="1556"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47</a:t>
            </a:fld>
            <a:endParaRPr lang="en-US" dirty="0"/>
          </a:p>
        </p:txBody>
      </p:sp>
      <p:graphicFrame>
        <p:nvGraphicFramePr>
          <p:cNvPr id="13" name="Chart 12"/>
          <p:cNvGraphicFramePr/>
          <p:nvPr/>
        </p:nvGraphicFramePr>
        <p:xfrm>
          <a:off x="1066800" y="1981200"/>
          <a:ext cx="71628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a:xfrm>
            <a:off x="1043490" y="914400"/>
            <a:ext cx="7024744" cy="1143000"/>
          </a:xfrm>
        </p:spPr>
        <p:txBody>
          <a:bodyPr anchor="t">
            <a:normAutofit fontScale="90000"/>
          </a:bodyPr>
          <a:lstStyle/>
          <a:p>
            <a:r>
              <a:rPr lang="en-US" sz="2800" dirty="0" smtClean="0"/>
              <a:t>14. To what extent does our priest take into account the ideas of those who worship here?</a:t>
            </a:r>
            <a:endParaRPr lang="en-US" sz="1556"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48</a:t>
            </a:fld>
            <a:endParaRPr lang="en-US" dirty="0"/>
          </a:p>
        </p:txBody>
      </p:sp>
      <p:graphicFrame>
        <p:nvGraphicFramePr>
          <p:cNvPr id="13" name="Chart 12"/>
          <p:cNvGraphicFramePr/>
          <p:nvPr/>
        </p:nvGraphicFramePr>
        <p:xfrm>
          <a:off x="1066800" y="1981200"/>
          <a:ext cx="71628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a:xfrm>
            <a:off x="1043490" y="914400"/>
            <a:ext cx="7024744" cy="1143000"/>
          </a:xfrm>
        </p:spPr>
        <p:txBody>
          <a:bodyPr anchor="t">
            <a:normAutofit fontScale="90000"/>
          </a:bodyPr>
          <a:lstStyle/>
          <a:p>
            <a:r>
              <a:rPr lang="en-US" sz="2800" dirty="0" smtClean="0"/>
              <a:t>15. Of the following, which one best describes your opinion of the future directions of St. </a:t>
            </a:r>
            <a:r>
              <a:rPr lang="en-US" sz="2800" dirty="0" err="1" smtClean="0"/>
              <a:t>Demetrios</a:t>
            </a:r>
            <a:r>
              <a:rPr lang="en-US" sz="2800" dirty="0" smtClean="0"/>
              <a:t>?</a:t>
            </a:r>
            <a:endParaRPr lang="en-US" sz="1556" dirty="0"/>
          </a:p>
        </p:txBody>
      </p:sp>
      <p:sp>
        <p:nvSpPr>
          <p:cNvPr id="4" name="Footer Placeholder 3"/>
          <p:cNvSpPr>
            <a:spLocks noGrp="1"/>
          </p:cNvSpPr>
          <p:nvPr>
            <p:ph type="ftr" sz="quarter" idx="11"/>
          </p:nvPr>
        </p:nvSpPr>
        <p:spPr/>
        <p:txBody>
          <a:bodyPr/>
          <a:lstStyle/>
          <a:p>
            <a:r>
              <a:rPr lang="en-US" smtClean="0"/>
              <a:t>ST. DEMETRIOS PERTH AMBOY NEW JERSEY</a:t>
            </a:r>
            <a:endParaRPr lang="en-US" dirty="0"/>
          </a:p>
        </p:txBody>
      </p:sp>
      <p:sp>
        <p:nvSpPr>
          <p:cNvPr id="5" name="Slide Number Placeholder 4"/>
          <p:cNvSpPr>
            <a:spLocks noGrp="1"/>
          </p:cNvSpPr>
          <p:nvPr>
            <p:ph type="sldNum" sz="quarter" idx="12"/>
          </p:nvPr>
        </p:nvSpPr>
        <p:spPr/>
        <p:txBody>
          <a:bodyPr/>
          <a:lstStyle/>
          <a:p>
            <a:fld id="{CD3583A8-569A-4A69-B373-1F2225CF6803}" type="slidenum">
              <a:rPr lang="en-US" smtClean="0"/>
              <a:pPr/>
              <a:t>49</a:t>
            </a:fld>
            <a:endParaRPr lang="en-US" dirty="0"/>
          </a:p>
        </p:txBody>
      </p:sp>
      <p:graphicFrame>
        <p:nvGraphicFramePr>
          <p:cNvPr id="13" name="Chart 12"/>
          <p:cNvGraphicFramePr/>
          <p:nvPr/>
        </p:nvGraphicFramePr>
        <p:xfrm>
          <a:off x="685800" y="2057400"/>
          <a:ext cx="7924800" cy="4114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advClick="0" advTm="12000">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b="1" dirty="0" smtClean="0"/>
              <a:t>WORSHIP</a:t>
            </a:r>
            <a:r>
              <a:rPr lang="en-US" dirty="0" smtClean="0"/>
              <a:t> (</a:t>
            </a:r>
            <a:r>
              <a:rPr lang="en-US" dirty="0" err="1" smtClean="0"/>
              <a:t>Liturgia</a:t>
            </a:r>
            <a:r>
              <a:rPr lang="en-US" dirty="0" smtClean="0"/>
              <a:t>) </a:t>
            </a:r>
            <a:br>
              <a:rPr lang="en-US" dirty="0" smtClean="0"/>
            </a:br>
            <a:r>
              <a:rPr lang="en-US" sz="1556" dirty="0" smtClean="0"/>
              <a:t>“He that eats flesh and drinks my blood dwells in me, and I in him.” (John 6:56)</a:t>
            </a:r>
            <a:endParaRPr lang="en-US" sz="1556" dirty="0"/>
          </a:p>
        </p:txBody>
      </p:sp>
      <p:sp>
        <p:nvSpPr>
          <p:cNvPr id="3" name="Content Placeholder 2"/>
          <p:cNvSpPr>
            <a:spLocks noGrp="1"/>
          </p:cNvSpPr>
          <p:nvPr>
            <p:ph idx="1"/>
          </p:nvPr>
        </p:nvSpPr>
        <p:spPr>
          <a:xfrm>
            <a:off x="1043492" y="1600200"/>
            <a:ext cx="6777317" cy="4232429"/>
          </a:xfrm>
        </p:spPr>
        <p:txBody>
          <a:bodyPr>
            <a:noAutofit/>
          </a:bodyPr>
          <a:lstStyle/>
          <a:p>
            <a:r>
              <a:rPr lang="en-US" sz="1200" dirty="0" smtClean="0"/>
              <a:t>WORSHIP (</a:t>
            </a:r>
            <a:r>
              <a:rPr lang="en-US" sz="1200" dirty="0" err="1" smtClean="0"/>
              <a:t>Liturgia</a:t>
            </a:r>
            <a:r>
              <a:rPr lang="en-US" sz="1200" dirty="0" smtClean="0"/>
              <a:t>) refers to our relationship with God through prayer, worship and the sacramental life. It is through </a:t>
            </a:r>
            <a:r>
              <a:rPr lang="en-US" sz="1200" dirty="0" err="1" smtClean="0"/>
              <a:t>Liturgia</a:t>
            </a:r>
            <a:r>
              <a:rPr lang="en-US" sz="1200" dirty="0" smtClean="0"/>
              <a:t> that we actually experience and get to personally know the personal Godhead — who is the Father, and the Son, and the Holy Spirit, “the Trinity, one in essence, and undivided". How and why each practicing Orthodox Christian worships God is an essential question that each must be resolved if he is to be a true member of Christ's Church.</a:t>
            </a:r>
          </a:p>
          <a:p>
            <a:r>
              <a:rPr lang="en-US" sz="1200" dirty="0" smtClean="0"/>
              <a:t>The Divine Liturgy and the Sacraments of the Orthodox Church provide basic spiritual nourishment, but they must become a meaningful personal experience for the worshipper, and not simply an empty form.</a:t>
            </a:r>
          </a:p>
          <a:p>
            <a:r>
              <a:rPr lang="en-US" sz="1200" dirty="0" err="1" smtClean="0"/>
              <a:t>Liturgia</a:t>
            </a:r>
            <a:r>
              <a:rPr lang="en-US" sz="1200" dirty="0" smtClean="0"/>
              <a:t>, then, means encouraging and developing a penetrating program for spiritual growth, both as individuals and as groups. All other dimensions of Christian life depend on this. Man does not live by bread alone, but must seek and come to Christ, be nourished by Him and confess Him as Lord.</a:t>
            </a:r>
            <a:endParaRPr lang="en-US" sz="1200" dirty="0"/>
          </a:p>
        </p:txBody>
      </p:sp>
      <p:sp>
        <p:nvSpPr>
          <p:cNvPr id="5" name="Footer Placeholder 4"/>
          <p:cNvSpPr>
            <a:spLocks noGrp="1"/>
          </p:cNvSpPr>
          <p:nvPr>
            <p:ph type="ftr" sz="quarter" idx="11"/>
          </p:nvPr>
        </p:nvSpPr>
        <p:spPr/>
        <p:txBody>
          <a:bodyPr/>
          <a:lstStyle/>
          <a:p>
            <a:r>
              <a:rPr lang="en-US"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5</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04882842"/>
      </p:ext>
    </p:extLst>
  </p:cSld>
  <p:clrMapOvr>
    <a:masterClrMapping/>
  </p:clrMapOvr>
  <p:transition spd="slow" advClick="0" advTm="4500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sz="2889" b="1" dirty="0" smtClean="0"/>
              <a:t>WITNESS </a:t>
            </a:r>
            <a:r>
              <a:rPr lang="en-US" sz="2889" dirty="0" smtClean="0"/>
              <a:t>(</a:t>
            </a:r>
            <a:r>
              <a:rPr lang="en-US" sz="2889" dirty="0" err="1" smtClean="0"/>
              <a:t>Martyria</a:t>
            </a:r>
            <a:r>
              <a:rPr lang="en-US" sz="2889" dirty="0" smtClean="0"/>
              <a:t>): MANIFESTING THE FAITH</a:t>
            </a:r>
            <a:r>
              <a:rPr lang="en-US" dirty="0" smtClean="0"/>
              <a:t/>
            </a:r>
            <a:br>
              <a:rPr lang="en-US" dirty="0" smtClean="0"/>
            </a:br>
            <a:r>
              <a:rPr lang="en-US" sz="1556" dirty="0" smtClean="0"/>
              <a:t>“If any man will come after me, let him deny himself, and take up his cross, and follow me." (Matthew 16-24)</a:t>
            </a:r>
            <a:endParaRPr lang="en-US" sz="1556" dirty="0"/>
          </a:p>
        </p:txBody>
      </p:sp>
      <p:sp>
        <p:nvSpPr>
          <p:cNvPr id="3" name="Content Placeholder 2"/>
          <p:cNvSpPr>
            <a:spLocks noGrp="1"/>
          </p:cNvSpPr>
          <p:nvPr>
            <p:ph idx="1"/>
          </p:nvPr>
        </p:nvSpPr>
        <p:spPr/>
        <p:txBody>
          <a:bodyPr>
            <a:normAutofit fontScale="77500" lnSpcReduction="20000"/>
          </a:bodyPr>
          <a:lstStyle/>
          <a:p>
            <a:r>
              <a:rPr lang="en-US" sz="1857" dirty="0" smtClean="0"/>
              <a:t>Worship is just the beginning. Man is both a spiritual and a physical being, and therefore the spiritual reality is expressed through the physical world. We cannot only have faith, we must also exemplify it in our life.</a:t>
            </a:r>
          </a:p>
          <a:p>
            <a:r>
              <a:rPr lang="en-US" sz="1857" dirty="0" smtClean="0"/>
              <a:t>WITNESS (</a:t>
            </a:r>
            <a:r>
              <a:rPr lang="en-US" sz="1857" dirty="0" err="1" smtClean="0"/>
              <a:t>Martyria</a:t>
            </a:r>
            <a:r>
              <a:rPr lang="en-US" sz="1857" dirty="0" smtClean="0"/>
              <a:t>) is the living and witnessing of Christianity to others within the faith, to those who may have left the faith, and to those outside the faith, by sharing and actually living the Gospel Of Jesus Christ.</a:t>
            </a:r>
          </a:p>
          <a:p>
            <a:r>
              <a:rPr lang="en-US" sz="1857" dirty="0" smtClean="0"/>
              <a:t>Witness (</a:t>
            </a:r>
            <a:r>
              <a:rPr lang="en-US" sz="1857" dirty="0" err="1" smtClean="0"/>
              <a:t>Martyria</a:t>
            </a:r>
            <a:r>
              <a:rPr lang="en-US" sz="1857" dirty="0" smtClean="0"/>
              <a:t>) is the logical extension of worship (</a:t>
            </a:r>
            <a:r>
              <a:rPr lang="en-US" sz="1857" dirty="0" err="1" smtClean="0"/>
              <a:t>Liturgia</a:t>
            </a:r>
            <a:r>
              <a:rPr lang="en-US" sz="1857" dirty="0" smtClean="0"/>
              <a:t>). If we are united with God, we will certainly reflect Him in our daily life.</a:t>
            </a:r>
          </a:p>
          <a:p>
            <a:endParaRPr lang="en-US" dirty="0" smtClean="0"/>
          </a:p>
          <a:p>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6</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409758428"/>
      </p:ext>
    </p:extLst>
  </p:cSld>
  <p:clrMapOvr>
    <a:masterClrMapping/>
  </p:clrMapOvr>
  <p:transition spd="slow" advClick="0" advTm="3000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US" b="1" dirty="0" smtClean="0"/>
              <a:t>SERVICE </a:t>
            </a:r>
            <a:r>
              <a:rPr lang="en-US" dirty="0" smtClean="0"/>
              <a:t>(</a:t>
            </a:r>
            <a:r>
              <a:rPr lang="en-US" dirty="0" err="1" smtClean="0"/>
              <a:t>Diakonia</a:t>
            </a:r>
            <a:r>
              <a:rPr lang="en-US" dirty="0" smtClean="0"/>
              <a:t>): MINISTERING THE FAITH</a:t>
            </a:r>
            <a:br>
              <a:rPr lang="en-US" dirty="0" smtClean="0"/>
            </a:br>
            <a:r>
              <a:rPr lang="en-US" sz="1556" dirty="0" smtClean="0"/>
              <a:t>“Truly, I say to you, as you did it to one of the least of these my brethren, you did it to me." (Matthew 25:37-40) </a:t>
            </a:r>
            <a:endParaRPr lang="en-US" sz="1556" dirty="0"/>
          </a:p>
        </p:txBody>
      </p:sp>
      <p:sp>
        <p:nvSpPr>
          <p:cNvPr id="3" name="Content Placeholder 2"/>
          <p:cNvSpPr>
            <a:spLocks noGrp="1"/>
          </p:cNvSpPr>
          <p:nvPr>
            <p:ph idx="1"/>
          </p:nvPr>
        </p:nvSpPr>
        <p:spPr/>
        <p:txBody>
          <a:bodyPr>
            <a:noAutofit/>
          </a:bodyPr>
          <a:lstStyle/>
          <a:p>
            <a:r>
              <a:rPr lang="en-US" sz="1300" dirty="0" smtClean="0"/>
              <a:t>Christ came not to be served, but to serve, and He urges us to do the same. We can live in the image of God by loving and serving mankind. Orthodox Christians, and especially young adults and adults, may use their respective "charismata" (God-given grace/gifts/talents) to be kind and merciful just as Christ was when He walked among the sick, the poor, and the down-trodden … and extended His holy hand.</a:t>
            </a:r>
          </a:p>
          <a:p>
            <a:r>
              <a:rPr lang="en-US" sz="1300" dirty="0" smtClean="0"/>
              <a:t>We all share in the mission of the Church, working side by side together with the ordained priest. SERVICE is lay ministry.</a:t>
            </a:r>
          </a:p>
          <a:p>
            <a:r>
              <a:rPr lang="en-US" sz="1300" dirty="0" smtClean="0"/>
              <a:t>Each person is blessed with unique God-given talents, and each person is called by God to offer their very life, in love and thanksgiving, and to use their talents, not to bury them in the sand. </a:t>
            </a:r>
            <a:r>
              <a:rPr lang="en-US" sz="1300" dirty="0" err="1" smtClean="0"/>
              <a:t>Diakonia</a:t>
            </a:r>
            <a:r>
              <a:rPr lang="en-US" sz="1300" dirty="0" smtClean="0"/>
              <a:t> is a call to each Orthodox Christian to energetically participate in the active ministry of the Church.</a:t>
            </a:r>
            <a:endParaRPr lang="en-US" sz="1300" dirty="0"/>
          </a:p>
        </p:txBody>
      </p:sp>
      <p:sp>
        <p:nvSpPr>
          <p:cNvPr id="6" name="Footer Placeholder 5"/>
          <p:cNvSpPr>
            <a:spLocks noGrp="1"/>
          </p:cNvSpPr>
          <p:nvPr>
            <p:ph type="ftr" sz="quarter" idx="11"/>
          </p:nvPr>
        </p:nvSpPr>
        <p:spPr/>
        <p:txBody>
          <a:bodyPr/>
          <a:lstStyle/>
          <a:p>
            <a:r>
              <a:rPr lang="en-US" smtClean="0"/>
              <a:t>ST. DEMETRIOS PERTH AMBOY NEW JERSEY</a:t>
            </a:r>
            <a:endParaRPr lang="en-US" dirty="0"/>
          </a:p>
        </p:txBody>
      </p:sp>
      <p:sp>
        <p:nvSpPr>
          <p:cNvPr id="7" name="Slide Number Placeholder 6"/>
          <p:cNvSpPr>
            <a:spLocks noGrp="1"/>
          </p:cNvSpPr>
          <p:nvPr>
            <p:ph type="sldNum" sz="quarter" idx="12"/>
          </p:nvPr>
        </p:nvSpPr>
        <p:spPr/>
        <p:txBody>
          <a:bodyPr/>
          <a:lstStyle/>
          <a:p>
            <a:fld id="{CD3583A8-569A-4A69-B373-1F2225CF6803}" type="slidenum">
              <a:rPr lang="en-US" smtClean="0"/>
              <a:pPr/>
              <a:t>7</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388948126"/>
      </p:ext>
    </p:extLst>
  </p:cSld>
  <p:clrMapOvr>
    <a:masterClrMapping/>
  </p:clrMapOvr>
  <p:transition spd="slow" advClick="0" advTm="4000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838200"/>
            <a:ext cx="7024744" cy="12192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b="1" dirty="0" smtClean="0"/>
              <a:t>FELLOWSHIP</a:t>
            </a:r>
            <a:r>
              <a:rPr lang="en-US" dirty="0" smtClean="0"/>
              <a:t> (</a:t>
            </a:r>
            <a:r>
              <a:rPr lang="en-US" dirty="0" err="1" smtClean="0"/>
              <a:t>Koinonia</a:t>
            </a:r>
            <a:r>
              <a:rPr lang="en-US" dirty="0" smtClean="0"/>
              <a:t>) </a:t>
            </a:r>
            <a:br>
              <a:rPr lang="en-US" dirty="0" smtClean="0"/>
            </a:br>
            <a:r>
              <a:rPr lang="en-US" sz="1556" dirty="0" smtClean="0"/>
              <a:t>“You shall love the Lord your God with all your heart, and with all your soul, and with all your mind. This is the great and first commandment, and the second is like it, you shall love your neighbor as yourself, on these two commandments depend all the law and the prophets." (Matthew 22:37-40)</a:t>
            </a:r>
            <a:endParaRPr lang="en-US" sz="1556" dirty="0"/>
          </a:p>
        </p:txBody>
      </p:sp>
      <p:sp>
        <p:nvSpPr>
          <p:cNvPr id="3" name="Content Placeholder 2"/>
          <p:cNvSpPr>
            <a:spLocks noGrp="1"/>
          </p:cNvSpPr>
          <p:nvPr>
            <p:ph idx="1"/>
          </p:nvPr>
        </p:nvSpPr>
        <p:spPr>
          <a:xfrm>
            <a:off x="1043492" y="2133600"/>
            <a:ext cx="6777317" cy="3699029"/>
          </a:xfrm>
        </p:spPr>
        <p:txBody>
          <a:bodyPr>
            <a:normAutofit fontScale="62500" lnSpcReduction="20000"/>
          </a:bodyPr>
          <a:lstStyle/>
          <a:p>
            <a:r>
              <a:rPr lang="en-US" dirty="0" smtClean="0"/>
              <a:t>In Fellowship (</a:t>
            </a:r>
            <a:r>
              <a:rPr lang="en-US" dirty="0" err="1" smtClean="0"/>
              <a:t>Koinonia</a:t>
            </a:r>
            <a:r>
              <a:rPr lang="en-US" dirty="0" smtClean="0"/>
              <a:t>) we are one.</a:t>
            </a:r>
          </a:p>
          <a:p>
            <a:r>
              <a:rPr lang="en-US" dirty="0" smtClean="0"/>
              <a:t>FELLOWSHIP refers to the way in which the Orthodox Christian brings his faith into his daily and social life. </a:t>
            </a:r>
          </a:p>
          <a:p>
            <a:r>
              <a:rPr lang="en-US" dirty="0" smtClean="0"/>
              <a:t>We begin to realize and become aware that Christ is the focal point of all our activities and relationships with one another. Our love for Christ and our faith in the Holy Spirit begins to guide us as we center our lives around loving one another the way Christ loves us, unconditionally, unselfishly, and wholeheartedly.</a:t>
            </a:r>
          </a:p>
          <a:p>
            <a:r>
              <a:rPr lang="en-US" dirty="0" smtClean="0"/>
              <a:t>INSPIRED by Father Michael Lewis.</a:t>
            </a:r>
          </a:p>
          <a:p>
            <a:endParaRPr lang="en-US" dirty="0"/>
          </a:p>
        </p:txBody>
      </p:sp>
      <p:sp>
        <p:nvSpPr>
          <p:cNvPr id="5" name="Footer Placeholder 4"/>
          <p:cNvSpPr>
            <a:spLocks noGrp="1"/>
          </p:cNvSpPr>
          <p:nvPr>
            <p:ph type="ftr" sz="quarter" idx="11"/>
          </p:nvPr>
        </p:nvSpPr>
        <p:spPr/>
        <p:txBody>
          <a:bodyPr/>
          <a:lstStyle/>
          <a:p>
            <a:r>
              <a:rPr lang="en-US"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8</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573657388"/>
      </p:ext>
    </p:extLst>
  </p:cSld>
  <p:clrMapOvr>
    <a:masterClrMapping/>
  </p:clrMapOvr>
  <p:transition spd="slow" advClick="0" advTm="3000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It Is — and Isn’t: </a:t>
            </a:r>
            <a:br>
              <a:rPr lang="en-US" dirty="0" smtClean="0"/>
            </a:br>
            <a:r>
              <a:rPr lang="en-US" dirty="0" smtClean="0"/>
              <a:t>A STRATEGIC PLAN.</a:t>
            </a:r>
            <a:endParaRPr lang="en-US" dirty="0"/>
          </a:p>
        </p:txBody>
      </p:sp>
      <p:sp>
        <p:nvSpPr>
          <p:cNvPr id="3" name="Content Placeholder 2"/>
          <p:cNvSpPr>
            <a:spLocks noGrp="1"/>
          </p:cNvSpPr>
          <p:nvPr>
            <p:ph type="body" idx="1"/>
          </p:nvPr>
        </p:nvSpPr>
        <p:spPr/>
        <p:txBody>
          <a:bodyPr>
            <a:normAutofit/>
          </a:bodyPr>
          <a:lstStyle/>
          <a:p>
            <a:r>
              <a:rPr lang="en-US" b="1" dirty="0" smtClean="0"/>
              <a:t>A Strategic Plan  </a:t>
            </a:r>
            <a:r>
              <a:rPr lang="en-US" dirty="0" smtClean="0"/>
              <a:t>is a tool that provides guidance in fulfilling a mission with maximum efficiency and impact. If it is to be effective and useful, it should articulate specific goals and describe the action steps and resources needed to accomplish them. As a rule, most strategic plans should be reviewed and revamped every three to five years. </a:t>
            </a:r>
            <a:endParaRPr lang="en-US" dirty="0"/>
          </a:p>
        </p:txBody>
      </p:sp>
      <p:sp>
        <p:nvSpPr>
          <p:cNvPr id="5" name="Footer Placeholder 4"/>
          <p:cNvSpPr>
            <a:spLocks noGrp="1"/>
          </p:cNvSpPr>
          <p:nvPr>
            <p:ph type="ftr" sz="quarter" idx="11"/>
          </p:nvPr>
        </p:nvSpPr>
        <p:spPr/>
        <p:txBody>
          <a:bodyPr/>
          <a:lstStyle/>
          <a:p>
            <a:r>
              <a:rPr lang="en-US" smtClean="0"/>
              <a:t>ST. DEMETRIOS PERTH AMBOY NEW JERSEY</a:t>
            </a:r>
            <a:endParaRPr lang="en-US" dirty="0"/>
          </a:p>
        </p:txBody>
      </p:sp>
      <p:sp>
        <p:nvSpPr>
          <p:cNvPr id="6" name="Slide Number Placeholder 5"/>
          <p:cNvSpPr>
            <a:spLocks noGrp="1"/>
          </p:cNvSpPr>
          <p:nvPr>
            <p:ph type="sldNum" sz="quarter" idx="12"/>
          </p:nvPr>
        </p:nvSpPr>
        <p:spPr/>
        <p:txBody>
          <a:bodyPr/>
          <a:lstStyle/>
          <a:p>
            <a:fld id="{CD3583A8-569A-4A69-B373-1F2225CF6803}" type="slidenum">
              <a:rPr lang="en-US" smtClean="0"/>
              <a:pPr/>
              <a:t>9</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37082553"/>
      </p:ext>
    </p:extLst>
  </p:cSld>
  <p:clrMapOvr>
    <a:masterClrMapping/>
  </p:clrMapOvr>
  <p:transition spd="slow" advClick="0" advTm="16000">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6180</TotalTime>
  <Words>3560</Words>
  <Application>Microsoft Macintosh PowerPoint</Application>
  <PresentationFormat>On-screen Show (4:3)</PresentationFormat>
  <Paragraphs>405</Paragraphs>
  <Slides>49</Slides>
  <Notes>2</Notes>
  <HiddenSlides>0</HiddenSlides>
  <MMClips>1</MMClips>
  <ScaleCrop>false</ScaleCrop>
  <HeadingPairs>
    <vt:vector size="4" baseType="variant">
      <vt:variant>
        <vt:lpstr>Design Template</vt:lpstr>
      </vt:variant>
      <vt:variant>
        <vt:i4>1</vt:i4>
      </vt:variant>
      <vt:variant>
        <vt:lpstr>Slide Titles</vt:lpstr>
      </vt:variant>
      <vt:variant>
        <vt:i4>49</vt:i4>
      </vt:variant>
    </vt:vector>
  </HeadingPairs>
  <TitlesOfParts>
    <vt:vector size="50" baseType="lpstr">
      <vt:lpstr>Austin</vt:lpstr>
      <vt:lpstr>St. Demetrios Strategic Plan 2013-2014</vt:lpstr>
      <vt:lpstr>MISSION, VISION, VALUES</vt:lpstr>
      <vt:lpstr>MISSION, VISION, VALUES</vt:lpstr>
      <vt:lpstr>MISSION, VISION, VALUES</vt:lpstr>
      <vt:lpstr>WORSHIP (Liturgia)  “He that eats flesh and drinks my blood dwells in me, and I in him.” (John 6:56)</vt:lpstr>
      <vt:lpstr>WITNESS (Martyria): MANIFESTING THE FAITH “If any man will come after me, let him deny himself, and take up his cross, and follow me." (Matthew 16-24)</vt:lpstr>
      <vt:lpstr>SERVICE (Diakonia): MINISTERING THE FAITH “Truly, I say to you, as you did it to one of the least of these my brethren, you did it to me." (Matthew 25:37-40) </vt:lpstr>
      <vt:lpstr>     FELLOWSHIP (Koinonia)  “You shall love the Lord your God with all your heart, and with all your soul, and with all your mind. This is the great and first commandment, and the second is like it, you shall love your neighbor as yourself, on these two commandments depend all the law and the prophets." (Matthew 22:37-40)</vt:lpstr>
      <vt:lpstr>What It Is — and Isn’t:  A STRATEGIC PLAN.</vt:lpstr>
      <vt:lpstr>Strategic Vs. Operating Plan</vt:lpstr>
      <vt:lpstr>Strategic vs. Business Plan</vt:lpstr>
      <vt:lpstr>10 Key Steps to Successful Strategic Planning for Non-Profits</vt:lpstr>
      <vt:lpstr>10 Key Steps Continued</vt:lpstr>
      <vt:lpstr>SWOT</vt:lpstr>
      <vt:lpstr>SWOT ANALYSIS</vt:lpstr>
      <vt:lpstr>PROACTIVE vs. REACTIVE</vt:lpstr>
      <vt:lpstr>Why follow a strategic plan?</vt:lpstr>
      <vt:lpstr>Slide 18</vt:lpstr>
      <vt:lpstr>10 standing committees: Infrastructure for stability</vt:lpstr>
      <vt:lpstr>10 Standing Committees cont.</vt:lpstr>
      <vt:lpstr>10 Standing Committees cont.</vt:lpstr>
      <vt:lpstr>10 Standing Committees cont.</vt:lpstr>
      <vt:lpstr>ST. DEMETRIOS GREEK ORTHODOX  CHURCH PERTH AMBOY, NEW JERSEY  STRATEGIC PLAN TIME TABLE </vt:lpstr>
      <vt:lpstr>Slide 24</vt:lpstr>
      <vt:lpstr>Specific Actions Planned to Fill the Gap:</vt:lpstr>
      <vt:lpstr>Slide 26</vt:lpstr>
      <vt:lpstr>Slide 27</vt:lpstr>
      <vt:lpstr>Slide 28</vt:lpstr>
      <vt:lpstr>Key Strategic Initiatives</vt:lpstr>
      <vt:lpstr>Key Strategic Initiatives cont.</vt:lpstr>
      <vt:lpstr>Priorities for 2013 </vt:lpstr>
      <vt:lpstr>Priorities for 2013 </vt:lpstr>
      <vt:lpstr>St. Demetrios Life Survey for Congregation Perth Amboy New Jersey</vt:lpstr>
      <vt:lpstr>St. Demetrios Life Survey for Congregation Perth Amboy New Jersey</vt:lpstr>
      <vt:lpstr>1. How often do you go to worship services at this congregation?</vt:lpstr>
      <vt:lpstr>2. How long have you been going to worship services at this congregation?</vt:lpstr>
      <vt:lpstr>3. Are you current in your stewardship pledge?</vt:lpstr>
      <vt:lpstr>5. To what extent do the worship services or congregation help you with everyday living?</vt:lpstr>
      <vt:lpstr>St. Demetrios Life Survey for Congregation Perth Amboy New Jersey</vt:lpstr>
      <vt:lpstr>6. How often do you spend time in private devotional activities? (such as prayer, meditation, reading the Bible alone)</vt:lpstr>
      <vt:lpstr>7. Over the last year, how much have you grown in your faith?</vt:lpstr>
      <vt:lpstr>8. Agree or disagree: “My spiritual needs are being met in this St. Demetrios Church”?</vt:lpstr>
      <vt:lpstr>9. How satisfied are you with what is being offered here for children and youth (under 19 years of age)?</vt:lpstr>
      <vt:lpstr>10. Does St. Demetrios Church have a clear vision, goals, or direction for its ministry and mission?</vt:lpstr>
      <vt:lpstr>11. How often do you experience the following during worship services at St. Demetrios?</vt:lpstr>
      <vt:lpstr>12. Do you agree or disagree: “I have a sense of excitement about our congregation’s future”?</vt:lpstr>
      <vt:lpstr>13. Would you be prepared to invite to a worship service here any of your friends and relatives who do not now attend services at St. Demetrios?</vt:lpstr>
      <vt:lpstr>14. To what extent does our priest take into account the ideas of those who worship here?</vt:lpstr>
      <vt:lpstr>15. Of the following, which one best describes your opinion of the future directions of St. Demetrios?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Demetrios Strategic Plan 2013-2014</dc:title>
  <dc:creator>Marina Corodemus</dc:creator>
  <cp:lastModifiedBy>Rebecca Rojer</cp:lastModifiedBy>
  <cp:revision>75</cp:revision>
  <dcterms:created xsi:type="dcterms:W3CDTF">2013-02-04T22:10:07Z</dcterms:created>
  <dcterms:modified xsi:type="dcterms:W3CDTF">2013-02-04T22:11:27Z</dcterms:modified>
</cp:coreProperties>
</file>